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4" r:id="rId49"/>
    <p:sldId id="305" r:id="rId50"/>
    <p:sldId id="303"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2" r:id="rId65"/>
    <p:sldId id="323" r:id="rId66"/>
  </p:sldIdLst>
  <p:sldSz cx="9144000" cy="5143500" type="screen16x9"/>
  <p:notesSz cx="6858000" cy="9144000"/>
  <p:embeddedFontLst>
    <p:embeddedFont>
      <p:font typeface="Viga" panose="020B0604020202020204" charset="0"/>
      <p:regular r:id="rId68"/>
    </p:embeddedFont>
    <p:embeddedFont>
      <p:font typeface="Roboto" panose="020B0604020202020204" charset="0"/>
      <p:regular r:id="rId69"/>
      <p:bold r:id="rId70"/>
      <p:italic r:id="rId71"/>
      <p:boldItalic r:id="rId72"/>
    </p:embeddedFont>
    <p:embeddedFont>
      <p:font typeface="Georgia" panose="02040502050405020303" pitchFamily="18" charset="0"/>
      <p:regular r:id="rId73"/>
      <p:bold r:id="rId74"/>
      <p:italic r:id="rId75"/>
      <p:boldItalic r:id="rId76"/>
    </p:embeddedFont>
    <p:embeddedFont>
      <p:font typeface="Kumbh Sans"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iBf2fvXh+UVhY6CRrEww0qj9ym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144B82-8710-46B7-A573-380C3D19BE50}">
  <a:tblStyle styleId="{29144B82-8710-46B7-A573-380C3D19BE50}"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dk1"/>
              </a:solidFill>
              <a:prstDash val="solid"/>
              <a:round/>
              <a:headEnd type="none" w="sm" len="sm"/>
              <a:tailEnd type="none" w="sm" len="sm"/>
            </a:ln>
          </a:top>
        </a:tcBdr>
        <a:fill>
          <a:solidFill>
            <a:srgbClr val="E6E6E6"/>
          </a:solidFill>
        </a:fill>
      </a:tcStyle>
    </a:lastRow>
    <a:seCell>
      <a:tcTxStyle/>
      <a:tcStyle>
        <a:tcBdr/>
      </a:tcStyle>
    </a:seCell>
    <a:swCell>
      <a:tcTxStyle/>
      <a:tcStyle>
        <a:tcBdr/>
      </a:tcStyle>
    </a:swCell>
    <a:firstRow>
      <a:tcTxStyle b="on" i="off"/>
      <a:tcStyle>
        <a:tcBdr/>
        <a:fill>
          <a:solidFill>
            <a:srgbClr val="E6E6E6"/>
          </a:solidFill>
        </a:fill>
      </a:tcStyle>
    </a:firstRow>
    <a:neCell>
      <a:tcTxStyle/>
      <a:tcStyle>
        <a:tcBdr/>
      </a:tcStyle>
    </a:neCell>
    <a:nwCell>
      <a:tcTxStyle/>
      <a:tcStyle>
        <a:tcBdr/>
      </a:tcStyle>
    </a:nwCell>
  </a:tblStyle>
  <a:tblStyle styleId="{6D92ACC3-6369-4C58-8B02-539A229690E8}"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93979" autoAdjust="0"/>
  </p:normalViewPr>
  <p:slideViewPr>
    <p:cSldViewPr snapToGrid="0">
      <p:cViewPr varScale="1">
        <p:scale>
          <a:sx n="84" d="100"/>
          <a:sy n="84" d="100"/>
        </p:scale>
        <p:origin x="57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Nghĩa</a:t>
            </a:r>
            <a:r>
              <a:rPr lang="en-US" baseline="0" dirty="0" smtClean="0"/>
              <a:t> </a:t>
            </a:r>
            <a:r>
              <a:rPr lang="en-US" baseline="0" dirty="0" err="1" smtClean="0"/>
              <a:t>Anh</a:t>
            </a:r>
            <a:r>
              <a:rPr lang="en-US" baseline="0" dirty="0" smtClean="0"/>
              <a:t> </a:t>
            </a:r>
            <a:r>
              <a:rPr lang="en-US" baseline="0" dirty="0" err="1" smtClean="0"/>
              <a:t>ghi</a:t>
            </a:r>
            <a:r>
              <a:rPr lang="en-US" baseline="0" dirty="0" smtClean="0"/>
              <a:t> </a:t>
            </a:r>
            <a:r>
              <a:rPr lang="en-US" baseline="0" dirty="0" err="1" smtClean="0"/>
              <a:t>vào</a:t>
            </a:r>
            <a:endParaRPr dirty="0"/>
          </a:p>
        </p:txBody>
      </p:sp>
      <p:sp>
        <p:nvSpPr>
          <p:cNvPr id="209" name="Google Shape;2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Động mạch thân tạng chia 3 nhánh: động mạch vị trái, động mạch gan chung (chia làm ĐM gan riêng và ĐM vị tá tràng) và động mạch lách</a:t>
            </a:r>
            <a:br>
              <a:rPr lang="en-US"/>
            </a:br>
            <a:r>
              <a:rPr lang="en-US"/>
              <a:t>Bờ cong nhỏ: ĐM vị trái (nhánh của ĐM thân tạng) và ĐM vị phải (nhánh ĐM gan riêng)</a:t>
            </a:r>
            <a:br>
              <a:rPr lang="en-US"/>
            </a:br>
            <a:r>
              <a:rPr lang="en-US"/>
              <a:t>Bờ cong lớn: ĐM mạc nối phải (nhánh của ĐM vị tá tràng) và ĐM mạc nối trái (nhánh ĐM lách)</a:t>
            </a:r>
            <a:br>
              <a:rPr lang="en-US"/>
            </a:br>
            <a:r>
              <a:rPr lang="en-US"/>
              <a:t/>
            </a:r>
            <a:br>
              <a:rPr lang="en-US"/>
            </a:br>
            <a:r>
              <a:rPr lang="en-US"/>
              <a:t>Ngoài ra còn được cấp máu từ các ĐM khác như ĐM vị ngắn ( cho bờ cong lớn), ĐM vị sau (cho mặt sau đáy vị), ĐM hoành dưới (cấp máu cho tâm vị)</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Tĩnh mạch vị trái và vị phải đổ thẳng vào tĩnh mạch cửa</a:t>
            </a:r>
            <a:endParaRPr/>
          </a:p>
          <a:p>
            <a:pPr marL="158750" lvl="0" indent="0" algn="l" rtl="0">
              <a:lnSpc>
                <a:spcPct val="100000"/>
              </a:lnSpc>
              <a:spcBef>
                <a:spcPts val="0"/>
              </a:spcBef>
              <a:spcAft>
                <a:spcPts val="0"/>
              </a:spcAft>
              <a:buSzPts val="1100"/>
              <a:buNone/>
            </a:pPr>
            <a:r>
              <a:rPr lang="en-US"/>
              <a:t>Tĩnh mạch vị mạc nối trái đổ về tĩnh mạch lách</a:t>
            </a:r>
            <a:endParaRPr/>
          </a:p>
          <a:p>
            <a:pPr marL="158750" lvl="0" indent="0" algn="l" rtl="0">
              <a:lnSpc>
                <a:spcPct val="100000"/>
              </a:lnSpc>
              <a:spcBef>
                <a:spcPts val="0"/>
              </a:spcBef>
              <a:spcAft>
                <a:spcPts val="0"/>
              </a:spcAft>
              <a:buSzPts val="1100"/>
              <a:buNone/>
            </a:pPr>
            <a:r>
              <a:rPr lang="en-US"/>
              <a:t>Tĩnh mạch vị mạc nối phải đổ về tĩnh mạch mạc treo tràng trên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err="1"/>
              <a:t>Mạch</a:t>
            </a:r>
            <a:r>
              <a:rPr lang="en-US" dirty="0"/>
              <a:t> </a:t>
            </a:r>
            <a:r>
              <a:rPr lang="en-US" dirty="0" err="1"/>
              <a:t>bạch</a:t>
            </a:r>
            <a:r>
              <a:rPr lang="en-US" dirty="0"/>
              <a:t> </a:t>
            </a:r>
            <a:r>
              <a:rPr lang="en-US" dirty="0" err="1"/>
              <a:t>huyết</a:t>
            </a:r>
            <a:r>
              <a:rPr lang="en-US" dirty="0"/>
              <a:t> </a:t>
            </a:r>
            <a:r>
              <a:rPr lang="en-US" dirty="0" err="1"/>
              <a:t>phóng</a:t>
            </a:r>
            <a:r>
              <a:rPr lang="en-US" dirty="0"/>
              <a:t> </a:t>
            </a:r>
            <a:r>
              <a:rPr lang="en-US" dirty="0" err="1"/>
              <a:t>phú</a:t>
            </a:r>
            <a:r>
              <a:rPr lang="en-US" dirty="0"/>
              <a:t> </a:t>
            </a:r>
            <a:r>
              <a:rPr lang="en-US" dirty="0" err="1"/>
              <a:t>và</a:t>
            </a:r>
            <a:r>
              <a:rPr lang="en-US" dirty="0"/>
              <a:t> </a:t>
            </a:r>
            <a:r>
              <a:rPr lang="en-US" dirty="0" err="1"/>
              <a:t>thông</a:t>
            </a:r>
            <a:r>
              <a:rPr lang="en-US" dirty="0"/>
              <a:t> </a:t>
            </a:r>
            <a:r>
              <a:rPr lang="en-US" dirty="0" err="1"/>
              <a:t>nối</a:t>
            </a:r>
            <a:r>
              <a:rPr lang="en-US" dirty="0"/>
              <a:t> </a:t>
            </a:r>
            <a:r>
              <a:rPr lang="en-US" dirty="0" err="1"/>
              <a:t>với</a:t>
            </a:r>
            <a:r>
              <a:rPr lang="en-US" dirty="0"/>
              <a:t> </a:t>
            </a:r>
            <a:r>
              <a:rPr lang="en-US" dirty="0" err="1"/>
              <a:t>bạch</a:t>
            </a:r>
            <a:r>
              <a:rPr lang="en-US" dirty="0"/>
              <a:t> </a:t>
            </a:r>
            <a:r>
              <a:rPr lang="en-US" dirty="0" err="1"/>
              <a:t>huyết</a:t>
            </a:r>
            <a:r>
              <a:rPr lang="en-US" dirty="0"/>
              <a:t> </a:t>
            </a:r>
            <a:r>
              <a:rPr lang="en-US" dirty="0" err="1"/>
              <a:t>các</a:t>
            </a:r>
            <a:r>
              <a:rPr lang="en-US" dirty="0"/>
              <a:t> </a:t>
            </a:r>
            <a:r>
              <a:rPr lang="en-US" dirty="0" err="1"/>
              <a:t>tạng</a:t>
            </a:r>
            <a:r>
              <a:rPr lang="en-US" dirty="0"/>
              <a:t> </a:t>
            </a:r>
            <a:r>
              <a:rPr lang="en-US" dirty="0" err="1"/>
              <a:t>khác</a:t>
            </a:r>
            <a:r>
              <a:rPr lang="en-US" dirty="0"/>
              <a:t> </a:t>
            </a:r>
            <a:r>
              <a:rPr lang="en-US" dirty="0" err="1"/>
              <a:t>trên</a:t>
            </a:r>
            <a:r>
              <a:rPr lang="en-US" dirty="0"/>
              <a:t> ổ </a:t>
            </a:r>
            <a:r>
              <a:rPr lang="en-US" dirty="0" err="1"/>
              <a:t>bụng</a:t>
            </a:r>
            <a:r>
              <a:rPr lang="en-US" dirty="0"/>
              <a:t/>
            </a:r>
            <a:br>
              <a:rPr lang="en-US" dirty="0"/>
            </a:br>
            <a:r>
              <a:rPr lang="en-US" dirty="0"/>
              <a:t>- </a:t>
            </a:r>
            <a:r>
              <a:rPr lang="en-US" dirty="0" err="1"/>
              <a:t>Nơi</a:t>
            </a:r>
            <a:r>
              <a:rPr lang="en-US" dirty="0"/>
              <a:t> </a:t>
            </a:r>
            <a:r>
              <a:rPr lang="en-US" dirty="0" err="1"/>
              <a:t>nối</a:t>
            </a:r>
            <a:r>
              <a:rPr lang="en-US" dirty="0"/>
              <a:t> </a:t>
            </a:r>
            <a:r>
              <a:rPr lang="en-US" dirty="0" err="1"/>
              <a:t>thực</a:t>
            </a:r>
            <a:r>
              <a:rPr lang="en-US" dirty="0"/>
              <a:t> </a:t>
            </a:r>
            <a:r>
              <a:rPr lang="en-US" dirty="0" err="1"/>
              <a:t>quản</a:t>
            </a:r>
            <a:r>
              <a:rPr lang="en-US" dirty="0"/>
              <a:t> – </a:t>
            </a:r>
            <a:r>
              <a:rPr lang="en-US" dirty="0" err="1"/>
              <a:t>dạ</a:t>
            </a:r>
            <a:r>
              <a:rPr lang="en-US" dirty="0"/>
              <a:t> </a:t>
            </a:r>
            <a:r>
              <a:rPr lang="en-US" dirty="0" err="1" smtClean="0"/>
              <a:t>dày</a:t>
            </a:r>
            <a:r>
              <a:rPr lang="en-US" dirty="0" smtClean="0">
                <a:sym typeface="Wingdings" panose="05000000000000000000" pitchFamily="2" charset="2"/>
              </a:rPr>
              <a:t></a:t>
            </a:r>
            <a:r>
              <a:rPr lang="en-US" dirty="0" smtClean="0"/>
              <a:t> </a:t>
            </a:r>
            <a:r>
              <a:rPr lang="en-US" dirty="0" err="1"/>
              <a:t>mạch</a:t>
            </a:r>
            <a:r>
              <a:rPr lang="en-US" dirty="0"/>
              <a:t> </a:t>
            </a:r>
            <a:r>
              <a:rPr lang="en-US" dirty="0" err="1"/>
              <a:t>bạch</a:t>
            </a:r>
            <a:r>
              <a:rPr lang="en-US" dirty="0"/>
              <a:t> </a:t>
            </a:r>
            <a:r>
              <a:rPr lang="en-US" dirty="0" err="1"/>
              <a:t>huyết</a:t>
            </a:r>
            <a:r>
              <a:rPr lang="en-US" dirty="0"/>
              <a:t> </a:t>
            </a:r>
            <a:r>
              <a:rPr lang="en-US" dirty="0" err="1"/>
              <a:t>liên</a:t>
            </a:r>
            <a:r>
              <a:rPr lang="en-US" dirty="0"/>
              <a:t> </a:t>
            </a:r>
            <a:r>
              <a:rPr lang="en-US" dirty="0" err="1"/>
              <a:t>tục</a:t>
            </a:r>
            <a:r>
              <a:rPr lang="en-US" dirty="0"/>
              <a:t> </a:t>
            </a:r>
            <a:r>
              <a:rPr lang="en-US" dirty="0" err="1"/>
              <a:t>với</a:t>
            </a:r>
            <a:r>
              <a:rPr lang="en-US" dirty="0"/>
              <a:t> </a:t>
            </a:r>
            <a:r>
              <a:rPr lang="en-US" dirty="0" err="1"/>
              <a:t>mạch</a:t>
            </a:r>
            <a:r>
              <a:rPr lang="en-US" dirty="0"/>
              <a:t> </a:t>
            </a:r>
            <a:r>
              <a:rPr lang="en-US" dirty="0" err="1"/>
              <a:t>bạch</a:t>
            </a:r>
            <a:r>
              <a:rPr lang="en-US" dirty="0"/>
              <a:t> </a:t>
            </a:r>
            <a:r>
              <a:rPr lang="en-US" dirty="0" err="1"/>
              <a:t>huyết</a:t>
            </a:r>
            <a:r>
              <a:rPr lang="en-US" dirty="0"/>
              <a:t> </a:t>
            </a:r>
            <a:r>
              <a:rPr lang="en-US" dirty="0" err="1"/>
              <a:t>thực</a:t>
            </a:r>
            <a:r>
              <a:rPr lang="en-US" dirty="0"/>
              <a:t> </a:t>
            </a:r>
            <a:r>
              <a:rPr lang="en-US" dirty="0" err="1"/>
              <a:t>quản</a:t>
            </a:r>
            <a:r>
              <a:rPr lang="en-US" dirty="0"/>
              <a:t/>
            </a:r>
            <a:br>
              <a:rPr lang="en-US" dirty="0"/>
            </a:br>
            <a:r>
              <a:rPr lang="en-US" dirty="0"/>
              <a:t>- </a:t>
            </a:r>
            <a:r>
              <a:rPr lang="en-US" dirty="0" err="1"/>
              <a:t>Môn</a:t>
            </a:r>
            <a:r>
              <a:rPr lang="en-US" dirty="0"/>
              <a:t> </a:t>
            </a:r>
            <a:r>
              <a:rPr lang="en-US" dirty="0" err="1" smtClean="0"/>
              <a:t>vị</a:t>
            </a:r>
            <a:r>
              <a:rPr lang="en-US" baseline="0" dirty="0"/>
              <a:t> </a:t>
            </a:r>
            <a:r>
              <a:rPr lang="en-US" baseline="0" dirty="0" smtClean="0">
                <a:sym typeface="Wingdings" panose="05000000000000000000" pitchFamily="2" charset="2"/>
              </a:rPr>
              <a:t></a:t>
            </a:r>
            <a:r>
              <a:rPr lang="en-US" dirty="0" smtClean="0"/>
              <a:t> </a:t>
            </a:r>
            <a:r>
              <a:rPr lang="en-US" dirty="0" err="1"/>
              <a:t>mạch</a:t>
            </a:r>
            <a:r>
              <a:rPr lang="en-US" dirty="0"/>
              <a:t> </a:t>
            </a:r>
            <a:r>
              <a:rPr lang="en-US" dirty="0" err="1"/>
              <a:t>bạch</a:t>
            </a:r>
            <a:r>
              <a:rPr lang="en-US" dirty="0"/>
              <a:t> </a:t>
            </a:r>
            <a:r>
              <a:rPr lang="en-US" dirty="0" err="1"/>
              <a:t>huyết</a:t>
            </a:r>
            <a:r>
              <a:rPr lang="en-US" dirty="0"/>
              <a:t> </a:t>
            </a:r>
            <a:r>
              <a:rPr lang="en-US" dirty="0" err="1"/>
              <a:t>liên</a:t>
            </a:r>
            <a:r>
              <a:rPr lang="en-US" dirty="0"/>
              <a:t> </a:t>
            </a:r>
            <a:r>
              <a:rPr lang="en-US" dirty="0" err="1"/>
              <a:t>tục</a:t>
            </a:r>
            <a:r>
              <a:rPr lang="en-US" dirty="0"/>
              <a:t> </a:t>
            </a:r>
            <a:r>
              <a:rPr lang="en-US" dirty="0" err="1"/>
              <a:t>với</a:t>
            </a:r>
            <a:r>
              <a:rPr lang="en-US" dirty="0"/>
              <a:t> </a:t>
            </a:r>
            <a:r>
              <a:rPr lang="en-US" dirty="0" err="1"/>
              <a:t>mạch</a:t>
            </a:r>
            <a:r>
              <a:rPr lang="en-US" dirty="0"/>
              <a:t> </a:t>
            </a:r>
            <a:r>
              <a:rPr lang="en-US" dirty="0" err="1"/>
              <a:t>bạch</a:t>
            </a:r>
            <a:r>
              <a:rPr lang="en-US" dirty="0"/>
              <a:t> </a:t>
            </a:r>
            <a:r>
              <a:rPr lang="en-US" dirty="0" err="1"/>
              <a:t>huyết</a:t>
            </a:r>
            <a:r>
              <a:rPr lang="en-US" dirty="0"/>
              <a:t> </a:t>
            </a:r>
            <a:r>
              <a:rPr lang="en-US" dirty="0" err="1"/>
              <a:t>tá</a:t>
            </a:r>
            <a:r>
              <a:rPr lang="en-US" dirty="0"/>
              <a:t> </a:t>
            </a:r>
            <a:r>
              <a:rPr lang="en-US" dirty="0" err="1"/>
              <a:t>tràng</a:t>
            </a:r>
            <a:r>
              <a:rPr lang="en-US" dirty="0"/>
              <a:t> </a:t>
            </a:r>
            <a:r>
              <a:rPr lang="en-US" dirty="0" err="1"/>
              <a:t>và</a:t>
            </a:r>
            <a:r>
              <a:rPr lang="en-US" dirty="0"/>
              <a:t> </a:t>
            </a:r>
            <a:r>
              <a:rPr lang="en-US" dirty="0" err="1"/>
              <a:t>tuỵ</a:t>
            </a:r>
            <a:r>
              <a:rPr lang="en-US" dirty="0"/>
              <a:t/>
            </a:r>
            <a:br>
              <a:rPr lang="en-US" dirty="0"/>
            </a:br>
            <a:r>
              <a:rPr lang="en-US" dirty="0" err="1"/>
              <a:t>Mạch</a:t>
            </a:r>
            <a:r>
              <a:rPr lang="en-US" dirty="0"/>
              <a:t> </a:t>
            </a:r>
            <a:r>
              <a:rPr lang="en-US" dirty="0" err="1"/>
              <a:t>bạch</a:t>
            </a:r>
            <a:r>
              <a:rPr lang="en-US" dirty="0"/>
              <a:t> </a:t>
            </a:r>
            <a:r>
              <a:rPr lang="en-US" dirty="0" err="1"/>
              <a:t>huyết</a:t>
            </a:r>
            <a:r>
              <a:rPr lang="en-US" dirty="0"/>
              <a:t> </a:t>
            </a:r>
            <a:r>
              <a:rPr lang="en-US" dirty="0" err="1"/>
              <a:t>đi</a:t>
            </a:r>
            <a:r>
              <a:rPr lang="en-US" dirty="0"/>
              <a:t> </a:t>
            </a:r>
            <a:r>
              <a:rPr lang="en-US" dirty="0" err="1"/>
              <a:t>theo</a:t>
            </a:r>
            <a:r>
              <a:rPr lang="en-US" dirty="0"/>
              <a:t> </a:t>
            </a:r>
            <a:r>
              <a:rPr lang="en-US" dirty="0" err="1"/>
              <a:t>các</a:t>
            </a:r>
            <a:r>
              <a:rPr lang="en-US" dirty="0"/>
              <a:t> </a:t>
            </a:r>
            <a:r>
              <a:rPr lang="en-US" dirty="0" err="1"/>
              <a:t>động</a:t>
            </a:r>
            <a:r>
              <a:rPr lang="en-US" dirty="0"/>
              <a:t> </a:t>
            </a:r>
            <a:r>
              <a:rPr lang="en-US" dirty="0" err="1"/>
              <a:t>mạch</a:t>
            </a:r>
            <a:r>
              <a:rPr lang="en-US" dirty="0"/>
              <a:t> </a:t>
            </a:r>
            <a:r>
              <a:rPr lang="en-US" dirty="0" err="1"/>
              <a:t>dạ</a:t>
            </a:r>
            <a:r>
              <a:rPr lang="en-US" dirty="0"/>
              <a:t> </a:t>
            </a:r>
            <a:r>
              <a:rPr lang="en-US" dirty="0" err="1"/>
              <a:t>dày</a:t>
            </a:r>
            <a:r>
              <a:rPr lang="en-US" dirty="0"/>
              <a:t>, </a:t>
            </a:r>
            <a:r>
              <a:rPr lang="en-US" dirty="0" err="1"/>
              <a:t>dẫn</a:t>
            </a:r>
            <a:r>
              <a:rPr lang="en-US" dirty="0"/>
              <a:t> </a:t>
            </a:r>
            <a:r>
              <a:rPr lang="en-US" dirty="0" err="1"/>
              <a:t>lưu</a:t>
            </a:r>
            <a:r>
              <a:rPr lang="en-US" dirty="0"/>
              <a:t> </a:t>
            </a:r>
            <a:r>
              <a:rPr lang="en-US" dirty="0" err="1"/>
              <a:t>về</a:t>
            </a:r>
            <a:r>
              <a:rPr lang="en-US" dirty="0"/>
              <a:t> </a:t>
            </a:r>
            <a:r>
              <a:rPr lang="en-US" dirty="0" err="1"/>
              <a:t>chuỗi</a:t>
            </a:r>
            <a:r>
              <a:rPr lang="en-US" dirty="0"/>
              <a:t> </a:t>
            </a:r>
            <a:r>
              <a:rPr lang="en-US" dirty="0" err="1"/>
              <a:t>hạch</a:t>
            </a:r>
            <a:r>
              <a:rPr lang="en-US" dirty="0"/>
              <a:t> </a:t>
            </a:r>
            <a:r>
              <a:rPr lang="en-US" dirty="0" err="1"/>
              <a:t>dạ</a:t>
            </a:r>
            <a:r>
              <a:rPr lang="en-US" dirty="0"/>
              <a:t> </a:t>
            </a:r>
            <a:r>
              <a:rPr lang="en-US" dirty="0" err="1"/>
              <a:t>dày</a:t>
            </a:r>
            <a:r>
              <a:rPr lang="en-US" dirty="0"/>
              <a:t>, </a:t>
            </a:r>
            <a:r>
              <a:rPr lang="en-US" dirty="0" err="1"/>
              <a:t>chuỗi</a:t>
            </a:r>
            <a:r>
              <a:rPr lang="en-US" dirty="0"/>
              <a:t> </a:t>
            </a:r>
            <a:r>
              <a:rPr lang="en-US" dirty="0" err="1"/>
              <a:t>hạch</a:t>
            </a:r>
            <a:r>
              <a:rPr lang="en-US" dirty="0"/>
              <a:t> </a:t>
            </a:r>
            <a:r>
              <a:rPr lang="en-US" dirty="0" err="1"/>
              <a:t>vị</a:t>
            </a:r>
            <a:r>
              <a:rPr lang="en-US" dirty="0"/>
              <a:t> </a:t>
            </a:r>
            <a:r>
              <a:rPr lang="en-US" dirty="0" err="1"/>
              <a:t>mạc</a:t>
            </a:r>
            <a:r>
              <a:rPr lang="en-US" dirty="0"/>
              <a:t> </a:t>
            </a:r>
            <a:r>
              <a:rPr lang="en-US" dirty="0" err="1"/>
              <a:t>nối</a:t>
            </a:r>
            <a:r>
              <a:rPr lang="en-US" dirty="0"/>
              <a:t> 🡪 </a:t>
            </a:r>
            <a:r>
              <a:rPr lang="en-US" dirty="0" err="1"/>
              <a:t>các</a:t>
            </a:r>
            <a:r>
              <a:rPr lang="en-US" dirty="0"/>
              <a:t> </a:t>
            </a:r>
            <a:r>
              <a:rPr lang="en-US" dirty="0" err="1"/>
              <a:t>hạch</a:t>
            </a:r>
            <a:r>
              <a:rPr lang="en-US" dirty="0"/>
              <a:t> </a:t>
            </a:r>
            <a:r>
              <a:rPr lang="en-US" dirty="0" err="1"/>
              <a:t>thân</a:t>
            </a:r>
            <a:r>
              <a:rPr lang="en-US" dirty="0"/>
              <a:t> </a:t>
            </a:r>
            <a:r>
              <a:rPr lang="en-US" dirty="0" err="1"/>
              <a:t>tạng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Về mặt đại thể ung thư dạ dày chia làm 6 loại</a:t>
            </a:r>
            <a:br>
              <a:rPr lang="en-US"/>
            </a:br>
            <a:r>
              <a:rPr lang="en-US"/>
              <a:t>Loại 0 là dạng ung thư dạ dày sớm, được chia làm 5 thể nhỏ</a:t>
            </a:r>
            <a:br>
              <a:rPr lang="en-US"/>
            </a:br>
            <a:r>
              <a:rPr lang="en-US"/>
              <a:t>Loại 0-1: dạng lồi (polyp)			Loại 0-2a: Dạng nhô long</a:t>
            </a:r>
            <a:br>
              <a:rPr lang="en-US"/>
            </a:br>
            <a:r>
              <a:rPr lang="en-US"/>
              <a:t>Loại 0-2b: Dạng phẳng			Loại 0-2c: Dạng lõm nông</a:t>
            </a:r>
            <a:br>
              <a:rPr lang="en-US"/>
            </a:br>
            <a:r>
              <a:rPr lang="en-US"/>
              <a:t>Loại 0-3: Dạng lõm sâu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Loại 1: Dạng khối u</a:t>
            </a:r>
            <a:br>
              <a:rPr lang="en-US"/>
            </a:br>
            <a:r>
              <a:rPr lang="en-US"/>
              <a:t>Loại 2: Ổ loét bờ cao</a:t>
            </a:r>
            <a:br>
              <a:rPr lang="en-US"/>
            </a:br>
            <a:r>
              <a:rPr lang="en-US"/>
              <a:t>Loại 3: Ổ loét thâm nhiễm</a:t>
            </a:r>
            <a:br>
              <a:rPr lang="en-US"/>
            </a:br>
            <a:r>
              <a:rPr lang="en-US"/>
              <a:t>Loại 4: Thâm nhiễm lan toả</a:t>
            </a:r>
            <a:br>
              <a:rPr lang="en-US"/>
            </a:br>
            <a:r>
              <a:rPr lang="en-US"/>
              <a:t>Loại 5: không thuộc 4 loại trên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Hơn 95% ung thư dạ dày là ung thư tế bào tuyến, chia làm 2 loại là loại chuyển sản ruột và loại lan toả</a:t>
            </a:r>
            <a:endParaRPr/>
          </a:p>
          <a:p>
            <a:pPr marL="158750" lvl="0" indent="0" algn="l" rtl="0">
              <a:lnSpc>
                <a:spcPct val="100000"/>
              </a:lnSpc>
              <a:spcBef>
                <a:spcPts val="0"/>
              </a:spcBef>
              <a:spcAft>
                <a:spcPts val="0"/>
              </a:spcAft>
              <a:buSzPts val="1100"/>
              <a:buNone/>
            </a:pPr>
            <a:r>
              <a:rPr lang="en-US"/>
              <a:t>Loại chuyển sản ruột tiên lượng tốt hơn, loại lan toả thường triệu chứng rầm rộ và tiên lượng kém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 Ung thư biểu mô tuyến dạ dày dạng nhú</a:t>
            </a:r>
            <a:endParaRPr/>
          </a:p>
          <a:p>
            <a:pPr marL="158750" marR="0" lvl="0" indent="0" algn="l" rtl="0">
              <a:lnSpc>
                <a:spcPct val="100000"/>
              </a:lnSpc>
              <a:spcBef>
                <a:spcPts val="0"/>
              </a:spcBef>
              <a:spcAft>
                <a:spcPts val="0"/>
              </a:spcAft>
              <a:buClr>
                <a:srgbClr val="000000"/>
              </a:buClr>
              <a:buSzPts val="1100"/>
              <a:buFont typeface="Arial"/>
              <a:buNone/>
            </a:pPr>
            <a:r>
              <a:rPr lang="en-US"/>
              <a:t>- Ung thư biểu mô tuyến dạ dày dạng ống</a:t>
            </a:r>
            <a:br>
              <a:rPr lang="en-US"/>
            </a:br>
            <a:r>
              <a:rPr lang="en-US"/>
              <a:t>   + Biệt hoá tốt</a:t>
            </a:r>
            <a:br>
              <a:rPr lang="en-US"/>
            </a:br>
            <a:r>
              <a:rPr lang="en-US"/>
              <a:t>   + Biệt hoá trung bình</a:t>
            </a:r>
            <a:endParaRPr/>
          </a:p>
          <a:p>
            <a:pPr marL="158750" marR="0" lvl="0" indent="0" algn="l" rtl="0">
              <a:lnSpc>
                <a:spcPct val="100000"/>
              </a:lnSpc>
              <a:spcBef>
                <a:spcPts val="0"/>
              </a:spcBef>
              <a:spcAft>
                <a:spcPts val="0"/>
              </a:spcAft>
              <a:buClr>
                <a:srgbClr val="000000"/>
              </a:buClr>
              <a:buSzPts val="1100"/>
              <a:buFont typeface="Arial"/>
              <a:buNone/>
            </a:pPr>
            <a:r>
              <a:rPr lang="en-US"/>
              <a:t>- Ung thư biểu mô tuyến dạ dày dạng nhú</a:t>
            </a:r>
            <a:br>
              <a:rPr lang="en-US"/>
            </a:br>
            <a:r>
              <a:rPr lang="en-US"/>
              <a:t>   + Dạng đặc</a:t>
            </a:r>
            <a:br>
              <a:rPr lang="en-US"/>
            </a:br>
            <a:r>
              <a:rPr lang="en-US"/>
              <a:t>   + Dạng rời rạc</a:t>
            </a:r>
            <a:br>
              <a:rPr lang="en-US"/>
            </a:br>
            <a:r>
              <a:rPr lang="en-US"/>
              <a:t>- Ung thư biểu mô tuyến dạ dày dạng tế bào nhẫn</a:t>
            </a:r>
            <a:endParaRPr/>
          </a:p>
          <a:p>
            <a:pPr marL="158750" marR="0" lvl="0" indent="0" algn="l" rtl="0">
              <a:lnSpc>
                <a:spcPct val="100000"/>
              </a:lnSpc>
              <a:spcBef>
                <a:spcPts val="0"/>
              </a:spcBef>
              <a:spcAft>
                <a:spcPts val="0"/>
              </a:spcAft>
              <a:buClr>
                <a:srgbClr val="000000"/>
              </a:buClr>
              <a:buSzPts val="1100"/>
              <a:buFont typeface="Arial"/>
              <a:buNone/>
            </a:pPr>
            <a:r>
              <a:rPr lang="en-US"/>
              <a:t>- Ung thư biểu mô tuyến dạ dày dạng nhầy</a:t>
            </a:r>
            <a:endParaRPr/>
          </a:p>
          <a:p>
            <a:pPr marL="15875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Thay đổi một số phân loại so với 7</a:t>
            </a:r>
            <a:r>
              <a:rPr lang="en-US" baseline="30000"/>
              <a:t>th</a:t>
            </a:r>
            <a:r>
              <a:rPr lang="en-US"/>
              <a:t> do nghiên cứu và theo dõi tiên lượng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Curative ER: phẫu thuật triệt căn qua nội soi</a:t>
            </a:r>
            <a:endParaRPr/>
          </a:p>
          <a:p>
            <a:pPr marL="158750" lvl="0" indent="0" algn="l" rtl="0">
              <a:lnSpc>
                <a:spcPct val="100000"/>
              </a:lnSpc>
              <a:spcBef>
                <a:spcPts val="0"/>
              </a:spcBef>
              <a:spcAft>
                <a:spcPts val="0"/>
              </a:spcAft>
              <a:buSzPts val="1100"/>
              <a:buNone/>
            </a:pPr>
            <a:r>
              <a:rPr lang="en-US"/>
              <a:t>Bulky N: Hạch &gt;= 3cm hoặc kế bên có nhiều hơn 1 hạch &gt;= 1.5 cm</a:t>
            </a:r>
            <a:endParaRPr/>
          </a:p>
          <a:p>
            <a:pPr marL="158750" lvl="0" indent="0" algn="l" rtl="0">
              <a:lnSpc>
                <a:spcPct val="100000"/>
              </a:lnSpc>
              <a:spcBef>
                <a:spcPts val="0"/>
              </a:spcBef>
              <a:spcAft>
                <a:spcPts val="0"/>
              </a:spcAft>
              <a:buSzPts val="1100"/>
              <a:buNone/>
            </a:pPr>
            <a:r>
              <a:rPr lang="en-US"/>
              <a:t>NAC: hoá trị tân hỗ trợ</a:t>
            </a:r>
            <a:br>
              <a:rPr lang="en-US"/>
            </a:br>
            <a:r>
              <a:rPr lang="en-US"/>
              <a:t>PAND: nạo hạch cạnh động mạch chủ</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a:latin typeface="Arial"/>
                <a:ea typeface="Arial"/>
                <a:cs typeface="Arial"/>
                <a:sym typeface="Arial"/>
              </a:rPr>
              <a:t>Cắt niêm mạc dạ dày qua nội soi (EMR): cắt thương tổn cùng lớp niêm mạc xung quanh sớm bằng cách chích nước muối sinh lý vào lớp dưới niêm và dùng thòng lọng để cắt</a:t>
            </a:r>
            <a:endParaRPr/>
          </a:p>
          <a:p>
            <a:pPr marL="158750" marR="0" lvl="0" indent="0" algn="l" rtl="0">
              <a:lnSpc>
                <a:spcPct val="100000"/>
              </a:lnSpc>
              <a:spcBef>
                <a:spcPts val="0"/>
              </a:spcBef>
              <a:spcAft>
                <a:spcPts val="0"/>
              </a:spcAft>
              <a:buClr>
                <a:srgbClr val="000000"/>
              </a:buClr>
              <a:buSzPts val="1100"/>
              <a:buFont typeface="Arial"/>
              <a:buNone/>
            </a:pPr>
            <a:endParaRPr sz="1100">
              <a:latin typeface="Arial"/>
              <a:ea typeface="Arial"/>
              <a:cs typeface="Arial"/>
              <a:sym typeface="Arial"/>
            </a:endParaRPr>
          </a:p>
          <a:p>
            <a:pPr marL="158750" marR="0" lvl="0" indent="0" algn="l" rtl="0">
              <a:lnSpc>
                <a:spcPct val="100000"/>
              </a:lnSpc>
              <a:spcBef>
                <a:spcPts val="0"/>
              </a:spcBef>
              <a:spcAft>
                <a:spcPts val="0"/>
              </a:spcAft>
              <a:buClr>
                <a:srgbClr val="000000"/>
              </a:buClr>
              <a:buSzPts val="1100"/>
              <a:buFont typeface="Arial"/>
              <a:buNone/>
            </a:pPr>
            <a:r>
              <a:rPr lang="en-US" sz="1100">
                <a:latin typeface="Arial"/>
                <a:ea typeface="Arial"/>
                <a:cs typeface="Arial"/>
                <a:sym typeface="Arial"/>
              </a:rPr>
              <a:t>Cắt dưới niêm mạc dạ dày qua nội soi (ESD): bóc tách cắt thương tổn cùng lớp niêm mạc và lớp dưới niêm cho đến lớp cơ bằng cách dùng dao điện qua một kênh nhỏ ở ống nội soi dạ dày</a:t>
            </a:r>
            <a:endParaRPr sz="1100">
              <a:latin typeface="Arial"/>
              <a:ea typeface="Arial"/>
              <a:cs typeface="Arial"/>
              <a:sym typeface="Arial"/>
            </a:endParaRPr>
          </a:p>
          <a:p>
            <a:pPr marL="158750" marR="0" lvl="0" indent="0" algn="l" rtl="0">
              <a:lnSpc>
                <a:spcPct val="100000"/>
              </a:lnSpc>
              <a:spcBef>
                <a:spcPts val="0"/>
              </a:spcBef>
              <a:spcAft>
                <a:spcPts val="0"/>
              </a:spcAft>
              <a:buClr>
                <a:srgbClr val="000000"/>
              </a:buClr>
              <a:buSzPts val="1100"/>
              <a:buFont typeface="Arial"/>
              <a:buNone/>
            </a:pPr>
            <a:endParaRPr sz="1100">
              <a:latin typeface="Arial"/>
              <a:ea typeface="Arial"/>
              <a:cs typeface="Arial"/>
              <a:sym typeface="Arial"/>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UL0: Không có dấu hiệu loét</a:t>
            </a:r>
            <a:br>
              <a:rPr lang="en-US"/>
            </a:br>
            <a:r>
              <a:rPr lang="en-US"/>
              <a:t>UL1: Có dấu hiệu loét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sz="1100">
              <a:latin typeface="Arial"/>
              <a:ea typeface="Arial"/>
              <a:cs typeface="Arial"/>
              <a:sym typeface="Arial"/>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800" b="0" i="0">
              <a:solidFill>
                <a:srgbClr val="000000"/>
              </a:solidFill>
              <a:latin typeface="Times New Roman"/>
              <a:ea typeface="Times New Roman"/>
              <a:cs typeface="Times New Roman"/>
              <a:sym typeface="Times New Roman"/>
            </a:endParaRPr>
          </a:p>
          <a:p>
            <a:pPr marL="158750" lvl="0" indent="0" algn="l" rtl="0">
              <a:lnSpc>
                <a:spcPct val="100000"/>
              </a:lnSpc>
              <a:spcBef>
                <a:spcPts val="0"/>
              </a:spcBef>
              <a:spcAft>
                <a:spcPts val="0"/>
              </a:spcAft>
              <a:buSzPts val="1100"/>
              <a:buNone/>
            </a:pPr>
            <a:r>
              <a:rPr lang="en-US" sz="1800" b="0" i="0">
                <a:solidFill>
                  <a:srgbClr val="000000"/>
                </a:solidFill>
                <a:latin typeface="Times New Roman"/>
                <a:ea typeface="Times New Roman"/>
                <a:cs typeface="Times New Roman"/>
                <a:sym typeface="Times New Roman"/>
              </a:rPr>
              <a:t>Diện cắt R0: không còn tế bào ung thư ở bờ mặt cắt (về mặt vi thể)</a:t>
            </a:r>
            <a:br>
              <a:rPr lang="en-US" sz="1800" b="0" i="0">
                <a:solidFill>
                  <a:srgbClr val="000000"/>
                </a:solidFill>
                <a:latin typeface="Times New Roman"/>
                <a:ea typeface="Times New Roman"/>
                <a:cs typeface="Times New Roman"/>
                <a:sym typeface="Times New Roman"/>
              </a:rPr>
            </a:br>
            <a:r>
              <a:rPr lang="en-US" sz="1800" b="0" i="0">
                <a:solidFill>
                  <a:srgbClr val="000000"/>
                </a:solidFill>
                <a:latin typeface="Times New Roman"/>
                <a:ea typeface="Times New Roman"/>
                <a:cs typeface="Times New Roman"/>
                <a:sym typeface="Times New Roman"/>
              </a:rPr>
              <a:t>Diện cắt R1: còn tế bào ung thư ở bờ mặt cắt trên vi thể</a:t>
            </a:r>
            <a:br>
              <a:rPr lang="en-US" sz="1800" b="0" i="0">
                <a:solidFill>
                  <a:srgbClr val="000000"/>
                </a:solidFill>
                <a:latin typeface="Times New Roman"/>
                <a:ea typeface="Times New Roman"/>
                <a:cs typeface="Times New Roman"/>
                <a:sym typeface="Times New Roman"/>
              </a:rPr>
            </a:br>
            <a:r>
              <a:rPr lang="en-US" sz="1800" b="0" i="0">
                <a:solidFill>
                  <a:srgbClr val="000000"/>
                </a:solidFill>
                <a:latin typeface="Times New Roman"/>
                <a:ea typeface="Times New Roman"/>
                <a:cs typeface="Times New Roman"/>
                <a:sym typeface="Times New Roman"/>
              </a:rPr>
              <a:t>Diện cắt R2: còn tế bào ung thư trên mặt đại thể</a:t>
            </a:r>
            <a:r>
              <a:rPr lang="en-US"/>
              <a:t> </a:t>
            </a:r>
            <a:br>
              <a:rPr lang="en-US"/>
            </a:b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489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296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417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765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605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2"/>
            </a:gs>
            <a:gs pos="100000">
              <a:schemeClr val="accent1"/>
            </a:gs>
          </a:gsLst>
          <a:lin ang="10800025" scaled="0"/>
        </a:gradFill>
        <a:effectLst/>
      </p:bgPr>
    </p:bg>
    <p:spTree>
      <p:nvGrpSpPr>
        <p:cNvPr id="1" name="Shape 8"/>
        <p:cNvGrpSpPr/>
        <p:nvPr/>
      </p:nvGrpSpPr>
      <p:grpSpPr>
        <a:xfrm>
          <a:off x="0" y="0"/>
          <a:ext cx="0" cy="0"/>
          <a:chOff x="0" y="0"/>
          <a:chExt cx="0" cy="0"/>
        </a:xfrm>
      </p:grpSpPr>
      <p:sp>
        <p:nvSpPr>
          <p:cNvPr id="9" name="Google Shape;9;p62"/>
          <p:cNvSpPr/>
          <p:nvPr/>
        </p:nvSpPr>
        <p:spPr>
          <a:xfrm rot="-5400000" flipH="1">
            <a:off x="6633611" y="454731"/>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62"/>
          <p:cNvSpPr/>
          <p:nvPr/>
        </p:nvSpPr>
        <p:spPr>
          <a:xfrm>
            <a:off x="-2" y="34110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62"/>
          <p:cNvSpPr txBox="1">
            <a:spLocks noGrp="1"/>
          </p:cNvSpPr>
          <p:nvPr>
            <p:ph type="ctrTitle"/>
          </p:nvPr>
        </p:nvSpPr>
        <p:spPr>
          <a:xfrm>
            <a:off x="716688" y="713100"/>
            <a:ext cx="4185000" cy="3189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5200"/>
              <a:buNone/>
              <a:defRPr sz="5900" b="1">
                <a:solidFill>
                  <a:schemeClr val="lt1"/>
                </a:solidFill>
                <a:latin typeface="Viga"/>
                <a:ea typeface="Viga"/>
                <a:cs typeface="Viga"/>
                <a:sym typeface="Viga"/>
              </a:defRPr>
            </a:lvl1pPr>
            <a:lvl2pPr lvl="1" algn="ctr">
              <a:lnSpc>
                <a:spcPct val="100000"/>
              </a:lnSpc>
              <a:spcBef>
                <a:spcPts val="0"/>
              </a:spcBef>
              <a:spcAft>
                <a:spcPts val="0"/>
              </a:spcAft>
              <a:buClr>
                <a:schemeClr val="accent1"/>
              </a:buClr>
              <a:buSzPts val="5200"/>
              <a:buNone/>
              <a:defRPr sz="5200">
                <a:solidFill>
                  <a:schemeClr val="accent1"/>
                </a:solidFill>
              </a:defRPr>
            </a:lvl2pPr>
            <a:lvl3pPr lvl="2" algn="ctr">
              <a:lnSpc>
                <a:spcPct val="100000"/>
              </a:lnSpc>
              <a:spcBef>
                <a:spcPts val="0"/>
              </a:spcBef>
              <a:spcAft>
                <a:spcPts val="0"/>
              </a:spcAft>
              <a:buClr>
                <a:schemeClr val="accent1"/>
              </a:buClr>
              <a:buSzPts val="5200"/>
              <a:buNone/>
              <a:defRPr sz="5200">
                <a:solidFill>
                  <a:schemeClr val="accent1"/>
                </a:solidFill>
              </a:defRPr>
            </a:lvl3pPr>
            <a:lvl4pPr lvl="3" algn="ctr">
              <a:lnSpc>
                <a:spcPct val="100000"/>
              </a:lnSpc>
              <a:spcBef>
                <a:spcPts val="0"/>
              </a:spcBef>
              <a:spcAft>
                <a:spcPts val="0"/>
              </a:spcAft>
              <a:buClr>
                <a:schemeClr val="accent1"/>
              </a:buClr>
              <a:buSzPts val="5200"/>
              <a:buNone/>
              <a:defRPr sz="5200">
                <a:solidFill>
                  <a:schemeClr val="accent1"/>
                </a:solidFill>
              </a:defRPr>
            </a:lvl4pPr>
            <a:lvl5pPr lvl="4" algn="ctr">
              <a:lnSpc>
                <a:spcPct val="100000"/>
              </a:lnSpc>
              <a:spcBef>
                <a:spcPts val="0"/>
              </a:spcBef>
              <a:spcAft>
                <a:spcPts val="0"/>
              </a:spcAft>
              <a:buClr>
                <a:schemeClr val="accent1"/>
              </a:buClr>
              <a:buSzPts val="5200"/>
              <a:buNone/>
              <a:defRPr sz="5200">
                <a:solidFill>
                  <a:schemeClr val="accent1"/>
                </a:solidFill>
              </a:defRPr>
            </a:lvl5pPr>
            <a:lvl6pPr lvl="5" algn="ctr">
              <a:lnSpc>
                <a:spcPct val="100000"/>
              </a:lnSpc>
              <a:spcBef>
                <a:spcPts val="0"/>
              </a:spcBef>
              <a:spcAft>
                <a:spcPts val="0"/>
              </a:spcAft>
              <a:buClr>
                <a:schemeClr val="accent1"/>
              </a:buClr>
              <a:buSzPts val="5200"/>
              <a:buNone/>
              <a:defRPr sz="5200">
                <a:solidFill>
                  <a:schemeClr val="accent1"/>
                </a:solidFill>
              </a:defRPr>
            </a:lvl6pPr>
            <a:lvl7pPr lvl="6" algn="ctr">
              <a:lnSpc>
                <a:spcPct val="100000"/>
              </a:lnSpc>
              <a:spcBef>
                <a:spcPts val="0"/>
              </a:spcBef>
              <a:spcAft>
                <a:spcPts val="0"/>
              </a:spcAft>
              <a:buClr>
                <a:schemeClr val="accent1"/>
              </a:buClr>
              <a:buSzPts val="5200"/>
              <a:buNone/>
              <a:defRPr sz="5200">
                <a:solidFill>
                  <a:schemeClr val="accent1"/>
                </a:solidFill>
              </a:defRPr>
            </a:lvl7pPr>
            <a:lvl8pPr lvl="7" algn="ctr">
              <a:lnSpc>
                <a:spcPct val="100000"/>
              </a:lnSpc>
              <a:spcBef>
                <a:spcPts val="0"/>
              </a:spcBef>
              <a:spcAft>
                <a:spcPts val="0"/>
              </a:spcAft>
              <a:buClr>
                <a:schemeClr val="accent1"/>
              </a:buClr>
              <a:buSzPts val="5200"/>
              <a:buNone/>
              <a:defRPr sz="5200">
                <a:solidFill>
                  <a:schemeClr val="accent1"/>
                </a:solidFill>
              </a:defRPr>
            </a:lvl8pPr>
            <a:lvl9pPr lvl="8" algn="ctr">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2" name="Google Shape;12;p62"/>
          <p:cNvSpPr txBox="1">
            <a:spLocks noGrp="1"/>
          </p:cNvSpPr>
          <p:nvPr>
            <p:ph type="subTitle" idx="1"/>
          </p:nvPr>
        </p:nvSpPr>
        <p:spPr>
          <a:xfrm>
            <a:off x="975401" y="4084925"/>
            <a:ext cx="4149000" cy="33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Font typeface="Kumbh Sans"/>
              <a:buNone/>
              <a:defRPr sz="16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Font typeface="Kumbh Sans"/>
              <a:buNone/>
              <a:defRPr sz="2800">
                <a:latin typeface="Kumbh Sans"/>
                <a:ea typeface="Kumbh Sans"/>
                <a:cs typeface="Kumbh Sans"/>
                <a:sym typeface="Kumbh Sans"/>
              </a:defRPr>
            </a:lvl2pPr>
            <a:lvl3pPr lvl="2" algn="ctr">
              <a:lnSpc>
                <a:spcPct val="100000"/>
              </a:lnSpc>
              <a:spcBef>
                <a:spcPts val="0"/>
              </a:spcBef>
              <a:spcAft>
                <a:spcPts val="0"/>
              </a:spcAft>
              <a:buSzPts val="2800"/>
              <a:buFont typeface="Kumbh Sans"/>
              <a:buNone/>
              <a:defRPr sz="2800">
                <a:latin typeface="Kumbh Sans"/>
                <a:ea typeface="Kumbh Sans"/>
                <a:cs typeface="Kumbh Sans"/>
                <a:sym typeface="Kumbh Sans"/>
              </a:defRPr>
            </a:lvl3pPr>
            <a:lvl4pPr lvl="3" algn="ctr">
              <a:lnSpc>
                <a:spcPct val="100000"/>
              </a:lnSpc>
              <a:spcBef>
                <a:spcPts val="0"/>
              </a:spcBef>
              <a:spcAft>
                <a:spcPts val="0"/>
              </a:spcAft>
              <a:buSzPts val="2800"/>
              <a:buFont typeface="Kumbh Sans"/>
              <a:buNone/>
              <a:defRPr sz="2800">
                <a:latin typeface="Kumbh Sans"/>
                <a:ea typeface="Kumbh Sans"/>
                <a:cs typeface="Kumbh Sans"/>
                <a:sym typeface="Kumbh Sans"/>
              </a:defRPr>
            </a:lvl4pPr>
            <a:lvl5pPr lvl="4" algn="ctr">
              <a:lnSpc>
                <a:spcPct val="100000"/>
              </a:lnSpc>
              <a:spcBef>
                <a:spcPts val="0"/>
              </a:spcBef>
              <a:spcAft>
                <a:spcPts val="0"/>
              </a:spcAft>
              <a:buSzPts val="2800"/>
              <a:buFont typeface="Kumbh Sans"/>
              <a:buNone/>
              <a:defRPr sz="2800">
                <a:latin typeface="Kumbh Sans"/>
                <a:ea typeface="Kumbh Sans"/>
                <a:cs typeface="Kumbh Sans"/>
                <a:sym typeface="Kumbh Sans"/>
              </a:defRPr>
            </a:lvl5pPr>
            <a:lvl6pPr lvl="5" algn="ctr">
              <a:lnSpc>
                <a:spcPct val="100000"/>
              </a:lnSpc>
              <a:spcBef>
                <a:spcPts val="0"/>
              </a:spcBef>
              <a:spcAft>
                <a:spcPts val="0"/>
              </a:spcAft>
              <a:buSzPts val="2800"/>
              <a:buFont typeface="Kumbh Sans"/>
              <a:buNone/>
              <a:defRPr sz="2800">
                <a:latin typeface="Kumbh Sans"/>
                <a:ea typeface="Kumbh Sans"/>
                <a:cs typeface="Kumbh Sans"/>
                <a:sym typeface="Kumbh Sans"/>
              </a:defRPr>
            </a:lvl6pPr>
            <a:lvl7pPr lvl="6" algn="ctr">
              <a:lnSpc>
                <a:spcPct val="100000"/>
              </a:lnSpc>
              <a:spcBef>
                <a:spcPts val="0"/>
              </a:spcBef>
              <a:spcAft>
                <a:spcPts val="0"/>
              </a:spcAft>
              <a:buSzPts val="2800"/>
              <a:buFont typeface="Kumbh Sans"/>
              <a:buNone/>
              <a:defRPr sz="2800">
                <a:latin typeface="Kumbh Sans"/>
                <a:ea typeface="Kumbh Sans"/>
                <a:cs typeface="Kumbh Sans"/>
                <a:sym typeface="Kumbh Sans"/>
              </a:defRPr>
            </a:lvl7pPr>
            <a:lvl8pPr lvl="7" algn="ctr">
              <a:lnSpc>
                <a:spcPct val="100000"/>
              </a:lnSpc>
              <a:spcBef>
                <a:spcPts val="0"/>
              </a:spcBef>
              <a:spcAft>
                <a:spcPts val="0"/>
              </a:spcAft>
              <a:buSzPts val="2800"/>
              <a:buFont typeface="Kumbh Sans"/>
              <a:buNone/>
              <a:defRPr sz="2800">
                <a:latin typeface="Kumbh Sans"/>
                <a:ea typeface="Kumbh Sans"/>
                <a:cs typeface="Kumbh Sans"/>
                <a:sym typeface="Kumbh Sans"/>
              </a:defRPr>
            </a:lvl8pPr>
            <a:lvl9pPr lvl="8" algn="ctr">
              <a:lnSpc>
                <a:spcPct val="100000"/>
              </a:lnSpc>
              <a:spcBef>
                <a:spcPts val="0"/>
              </a:spcBef>
              <a:spcAft>
                <a:spcPts val="0"/>
              </a:spcAft>
              <a:buSzPts val="2800"/>
              <a:buFont typeface="Kumbh Sans"/>
              <a:buNone/>
              <a:defRPr sz="2800">
                <a:latin typeface="Kumbh Sans"/>
                <a:ea typeface="Kumbh Sans"/>
                <a:cs typeface="Kumbh Sans"/>
                <a:sym typeface="Kumbh Sans"/>
              </a:defRPr>
            </a:lvl9pPr>
          </a:lstStyle>
          <a:p>
            <a:endParaRPr/>
          </a:p>
        </p:txBody>
      </p:sp>
      <p:sp>
        <p:nvSpPr>
          <p:cNvPr id="13" name="Google Shape;13;p62"/>
          <p:cNvSpPr/>
          <p:nvPr/>
        </p:nvSpPr>
        <p:spPr>
          <a:xfrm>
            <a:off x="-1275040" y="2731913"/>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2"/>
          <p:cNvSpPr/>
          <p:nvPr/>
        </p:nvSpPr>
        <p:spPr>
          <a:xfrm>
            <a:off x="-150115" y="3144388"/>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2">
    <p:bg>
      <p:bgPr>
        <a:gradFill>
          <a:gsLst>
            <a:gs pos="0">
              <a:schemeClr val="accent2"/>
            </a:gs>
            <a:gs pos="100000">
              <a:schemeClr val="accent1"/>
            </a:gs>
          </a:gsLst>
          <a:lin ang="13500032" scaled="0"/>
        </a:gradFill>
        <a:effectLst/>
      </p:bgPr>
    </p:bg>
    <p:spTree>
      <p:nvGrpSpPr>
        <p:cNvPr id="1" name="Shape 15"/>
        <p:cNvGrpSpPr/>
        <p:nvPr/>
      </p:nvGrpSpPr>
      <p:grpSpPr>
        <a:xfrm>
          <a:off x="0" y="0"/>
          <a:ext cx="0" cy="0"/>
          <a:chOff x="0" y="0"/>
          <a:chExt cx="0" cy="0"/>
        </a:xfrm>
      </p:grpSpPr>
      <p:sp>
        <p:nvSpPr>
          <p:cNvPr id="16" name="Google Shape;16;p63"/>
          <p:cNvSpPr/>
          <p:nvPr/>
        </p:nvSpPr>
        <p:spPr>
          <a:xfrm rot="5400000">
            <a:off x="-546319" y="381006"/>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rgbClr val="4E72BE">
                  <a:alpha val="52941"/>
                </a:srgbClr>
              </a:gs>
              <a:gs pos="100000">
                <a:srgbClr val="03045E">
                  <a:alpha val="52941"/>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63"/>
          <p:cNvSpPr/>
          <p:nvPr/>
        </p:nvSpPr>
        <p:spPr>
          <a:xfrm rot="10800000" flipH="1">
            <a:off x="-2" y="-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63"/>
          <p:cNvGrpSpPr/>
          <p:nvPr/>
        </p:nvGrpSpPr>
        <p:grpSpPr>
          <a:xfrm rot="10800000" flipH="1">
            <a:off x="-481030" y="-469222"/>
            <a:ext cx="4134749" cy="3954559"/>
            <a:chOff x="-425921" y="1647065"/>
            <a:chExt cx="4134749" cy="3954559"/>
          </a:xfrm>
        </p:grpSpPr>
        <p:sp>
          <p:nvSpPr>
            <p:cNvPr id="19" name="Google Shape;19;p63"/>
            <p:cNvSpPr/>
            <p:nvPr/>
          </p:nvSpPr>
          <p:spPr>
            <a:xfrm rot="5400000" flipH="1">
              <a:off x="-454744" y="2633118"/>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3"/>
            <p:cNvSpPr/>
            <p:nvPr/>
          </p:nvSpPr>
          <p:spPr>
            <a:xfrm>
              <a:off x="-2" y="308786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3"/>
            <p:cNvSpPr/>
            <p:nvPr/>
          </p:nvSpPr>
          <p:spPr>
            <a:xfrm>
              <a:off x="-75002" y="31941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3"/>
            <p:cNvSpPr/>
            <p:nvPr/>
          </p:nvSpPr>
          <p:spPr>
            <a:xfrm>
              <a:off x="-425921" y="2383252"/>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3"/>
            <p:cNvSpPr/>
            <p:nvPr/>
          </p:nvSpPr>
          <p:spPr>
            <a:xfrm rot="5400000" flipH="1">
              <a:off x="-1000273" y="2253550"/>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63"/>
          <p:cNvSpPr/>
          <p:nvPr/>
        </p:nvSpPr>
        <p:spPr>
          <a:xfrm flipH="1">
            <a:off x="6178870" y="308786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3"/>
          <p:cNvSpPr/>
          <p:nvPr/>
        </p:nvSpPr>
        <p:spPr>
          <a:xfrm rot="-5400000">
            <a:off x="6633611" y="2633118"/>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3"/>
          <p:cNvSpPr/>
          <p:nvPr/>
        </p:nvSpPr>
        <p:spPr>
          <a:xfrm flipH="1">
            <a:off x="5472395" y="2520115"/>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3"/>
          <p:cNvSpPr/>
          <p:nvPr/>
        </p:nvSpPr>
        <p:spPr>
          <a:xfrm rot="-5400000">
            <a:off x="6126936" y="2261689"/>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3"/>
          <p:cNvSpPr/>
          <p:nvPr/>
        </p:nvSpPr>
        <p:spPr>
          <a:xfrm rot="10800000">
            <a:off x="6585560" y="-469212"/>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3"/>
          <p:cNvSpPr/>
          <p:nvPr/>
        </p:nvSpPr>
        <p:spPr>
          <a:xfrm rot="10800000">
            <a:off x="5460635" y="-881687"/>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3"/>
          <p:cNvSpPr/>
          <p:nvPr/>
        </p:nvSpPr>
        <p:spPr>
          <a:xfrm>
            <a:off x="-1340878" y="2707626"/>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3"/>
          <p:cNvSpPr/>
          <p:nvPr/>
        </p:nvSpPr>
        <p:spPr>
          <a:xfrm>
            <a:off x="-215953" y="3120101"/>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3"/>
          <p:cNvSpPr txBox="1">
            <a:spLocks noGrp="1"/>
          </p:cNvSpPr>
          <p:nvPr>
            <p:ph type="subTitle" idx="1"/>
          </p:nvPr>
        </p:nvSpPr>
        <p:spPr>
          <a:xfrm>
            <a:off x="1116525" y="3250925"/>
            <a:ext cx="2101800" cy="498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 name="Google Shape;33;p63"/>
          <p:cNvSpPr txBox="1">
            <a:spLocks noGrp="1"/>
          </p:cNvSpPr>
          <p:nvPr>
            <p:ph type="subTitle" idx="2"/>
          </p:nvPr>
        </p:nvSpPr>
        <p:spPr>
          <a:xfrm>
            <a:off x="1253025" y="2740225"/>
            <a:ext cx="18288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63"/>
          <p:cNvSpPr txBox="1">
            <a:spLocks noGrp="1"/>
          </p:cNvSpPr>
          <p:nvPr>
            <p:ph type="title"/>
          </p:nvPr>
        </p:nvSpPr>
        <p:spPr>
          <a:xfrm>
            <a:off x="1116525" y="1824763"/>
            <a:ext cx="2101800" cy="689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9300"/>
              <a:buNone/>
              <a:defRPr sz="5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5" name="Google Shape;35;p63"/>
          <p:cNvSpPr txBox="1">
            <a:spLocks noGrp="1"/>
          </p:cNvSpPr>
          <p:nvPr>
            <p:ph type="subTitle" idx="3"/>
          </p:nvPr>
        </p:nvSpPr>
        <p:spPr>
          <a:xfrm>
            <a:off x="3521100" y="3250925"/>
            <a:ext cx="2101800" cy="498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6" name="Google Shape;36;p63"/>
          <p:cNvSpPr txBox="1">
            <a:spLocks noGrp="1"/>
          </p:cNvSpPr>
          <p:nvPr>
            <p:ph type="subTitle" idx="4"/>
          </p:nvPr>
        </p:nvSpPr>
        <p:spPr>
          <a:xfrm>
            <a:off x="3657600" y="2740225"/>
            <a:ext cx="18288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63"/>
          <p:cNvSpPr txBox="1">
            <a:spLocks noGrp="1"/>
          </p:cNvSpPr>
          <p:nvPr>
            <p:ph type="title" idx="5"/>
          </p:nvPr>
        </p:nvSpPr>
        <p:spPr>
          <a:xfrm>
            <a:off x="3521100" y="1824763"/>
            <a:ext cx="2101800" cy="689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9300"/>
              <a:buNone/>
              <a:defRPr sz="5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8" name="Google Shape;38;p63"/>
          <p:cNvSpPr txBox="1">
            <a:spLocks noGrp="1"/>
          </p:cNvSpPr>
          <p:nvPr>
            <p:ph type="subTitle" idx="6"/>
          </p:nvPr>
        </p:nvSpPr>
        <p:spPr>
          <a:xfrm>
            <a:off x="5925675" y="3252226"/>
            <a:ext cx="2101800" cy="498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63"/>
          <p:cNvSpPr txBox="1">
            <a:spLocks noGrp="1"/>
          </p:cNvSpPr>
          <p:nvPr>
            <p:ph type="subTitle" idx="7"/>
          </p:nvPr>
        </p:nvSpPr>
        <p:spPr>
          <a:xfrm>
            <a:off x="6062175" y="2743200"/>
            <a:ext cx="18288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63"/>
          <p:cNvSpPr txBox="1">
            <a:spLocks noGrp="1"/>
          </p:cNvSpPr>
          <p:nvPr>
            <p:ph type="title" idx="8"/>
          </p:nvPr>
        </p:nvSpPr>
        <p:spPr>
          <a:xfrm>
            <a:off x="5925675" y="1824763"/>
            <a:ext cx="2101800" cy="689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9300"/>
              <a:buNone/>
              <a:defRPr sz="5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1" name="Google Shape;41;p63"/>
          <p:cNvSpPr txBox="1">
            <a:spLocks noGrp="1"/>
          </p:cNvSpPr>
          <p:nvPr>
            <p:ph type="title" idx="9"/>
          </p:nvPr>
        </p:nvSpPr>
        <p:spPr>
          <a:xfrm>
            <a:off x="1055850" y="539500"/>
            <a:ext cx="7032300" cy="616500"/>
          </a:xfrm>
          <a:prstGeom prst="rect">
            <a:avLst/>
          </a:prstGeom>
          <a:noFill/>
          <a:ln>
            <a:noFill/>
          </a:ln>
        </p:spPr>
        <p:txBody>
          <a:bodyPr spcFirstLastPara="1" wrap="square" lIns="0" tIns="0" rIns="0" bIns="0" anchor="t" anchorCtr="0">
            <a:noAutofit/>
          </a:bodyPr>
          <a:lstStyle>
            <a:lvl1pPr lvl="0" algn="ctr">
              <a:lnSpc>
                <a:spcPct val="90000"/>
              </a:lnSpc>
              <a:spcBef>
                <a:spcPts val="1800"/>
              </a:spcBef>
              <a:spcAft>
                <a:spcPts val="0"/>
              </a:spcAft>
              <a:buSzPts val="3700"/>
              <a:buNone/>
              <a:defRPr sz="3700" b="1">
                <a:solidFill>
                  <a:schemeClr val="lt1"/>
                </a:solidFill>
                <a:latin typeface="Viga"/>
                <a:ea typeface="Viga"/>
                <a:cs typeface="Viga"/>
                <a:sym typeface="Vig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1"/>
            </a:gs>
          </a:gsLst>
          <a:lin ang="13500032" scaled="0"/>
        </a:gradFill>
        <a:effectLst/>
      </p:bgPr>
    </p:bg>
    <p:spTree>
      <p:nvGrpSpPr>
        <p:cNvPr id="1" name="Shape 42"/>
        <p:cNvGrpSpPr/>
        <p:nvPr/>
      </p:nvGrpSpPr>
      <p:grpSpPr>
        <a:xfrm>
          <a:off x="0" y="0"/>
          <a:ext cx="0" cy="0"/>
          <a:chOff x="0" y="0"/>
          <a:chExt cx="0" cy="0"/>
        </a:xfrm>
      </p:grpSpPr>
      <p:sp>
        <p:nvSpPr>
          <p:cNvPr id="43" name="Google Shape;43;p64"/>
          <p:cNvSpPr/>
          <p:nvPr/>
        </p:nvSpPr>
        <p:spPr>
          <a:xfrm rot="-5400000">
            <a:off x="6633611" y="2633118"/>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4"/>
          <p:cNvSpPr/>
          <p:nvPr/>
        </p:nvSpPr>
        <p:spPr>
          <a:xfrm rot="10800000" flipH="1">
            <a:off x="-2" y="-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4"/>
          <p:cNvSpPr txBox="1">
            <a:spLocks noGrp="1"/>
          </p:cNvSpPr>
          <p:nvPr>
            <p:ph type="title"/>
          </p:nvPr>
        </p:nvSpPr>
        <p:spPr>
          <a:xfrm>
            <a:off x="3352794" y="1803725"/>
            <a:ext cx="4005000" cy="841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600"/>
              <a:buNone/>
              <a:defRPr sz="8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 name="Google Shape;46;p64"/>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0"/>
              <a:buNone/>
              <a:defRPr sz="13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7" name="Google Shape;47;p64"/>
          <p:cNvSpPr txBox="1">
            <a:spLocks noGrp="1"/>
          </p:cNvSpPr>
          <p:nvPr>
            <p:ph type="subTitle" idx="1"/>
          </p:nvPr>
        </p:nvSpPr>
        <p:spPr>
          <a:xfrm>
            <a:off x="3357050" y="2914625"/>
            <a:ext cx="4347000" cy="357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48" name="Google Shape;48;p64"/>
          <p:cNvGrpSpPr/>
          <p:nvPr/>
        </p:nvGrpSpPr>
        <p:grpSpPr>
          <a:xfrm>
            <a:off x="-481030" y="1723265"/>
            <a:ext cx="4134749" cy="3954559"/>
            <a:chOff x="-425921" y="1647065"/>
            <a:chExt cx="4134749" cy="3954559"/>
          </a:xfrm>
        </p:grpSpPr>
        <p:sp>
          <p:nvSpPr>
            <p:cNvPr id="49" name="Google Shape;49;p64"/>
            <p:cNvSpPr/>
            <p:nvPr/>
          </p:nvSpPr>
          <p:spPr>
            <a:xfrm rot="5400000" flipH="1">
              <a:off x="-454744" y="2633118"/>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4"/>
            <p:cNvSpPr/>
            <p:nvPr/>
          </p:nvSpPr>
          <p:spPr>
            <a:xfrm>
              <a:off x="-2" y="308786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4"/>
            <p:cNvSpPr/>
            <p:nvPr/>
          </p:nvSpPr>
          <p:spPr>
            <a:xfrm>
              <a:off x="-75002" y="31941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4"/>
            <p:cNvSpPr/>
            <p:nvPr/>
          </p:nvSpPr>
          <p:spPr>
            <a:xfrm>
              <a:off x="-425921" y="2383252"/>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4"/>
            <p:cNvSpPr/>
            <p:nvPr/>
          </p:nvSpPr>
          <p:spPr>
            <a:xfrm rot="5400000" flipH="1">
              <a:off x="-1000273" y="2253550"/>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64"/>
          <p:cNvSpPr/>
          <p:nvPr/>
        </p:nvSpPr>
        <p:spPr>
          <a:xfrm rot="10800000">
            <a:off x="5472395" y="-178021"/>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4"/>
          <p:cNvSpPr/>
          <p:nvPr/>
        </p:nvSpPr>
        <p:spPr>
          <a:xfrm rot="-5400000" flipH="1">
            <a:off x="6126936" y="205325"/>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4"/>
          <p:cNvSpPr/>
          <p:nvPr/>
        </p:nvSpPr>
        <p:spPr>
          <a:xfrm flipH="1">
            <a:off x="6585560" y="2936226"/>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4"/>
          <p:cNvSpPr/>
          <p:nvPr/>
        </p:nvSpPr>
        <p:spPr>
          <a:xfrm flipH="1">
            <a:off x="5460635" y="3348701"/>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4"/>
          <p:cNvSpPr/>
          <p:nvPr/>
        </p:nvSpPr>
        <p:spPr>
          <a:xfrm rot="10800000" flipH="1">
            <a:off x="-1340878" y="-240612"/>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4"/>
          <p:cNvSpPr/>
          <p:nvPr/>
        </p:nvSpPr>
        <p:spPr>
          <a:xfrm rot="10800000" flipH="1">
            <a:off x="-215953" y="-653087"/>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2"/>
            </a:gs>
            <a:gs pos="100000">
              <a:schemeClr val="accent1"/>
            </a:gs>
          </a:gsLst>
          <a:lin ang="10800025" scaled="0"/>
        </a:gradFill>
        <a:effectLst/>
      </p:bgPr>
    </p:bg>
    <p:spTree>
      <p:nvGrpSpPr>
        <p:cNvPr id="1" name="Shape 60"/>
        <p:cNvGrpSpPr/>
        <p:nvPr/>
      </p:nvGrpSpPr>
      <p:grpSpPr>
        <a:xfrm>
          <a:off x="0" y="0"/>
          <a:ext cx="0" cy="0"/>
          <a:chOff x="0" y="0"/>
          <a:chExt cx="0" cy="0"/>
        </a:xfrm>
      </p:grpSpPr>
      <p:sp>
        <p:nvSpPr>
          <p:cNvPr id="61" name="Google Shape;61;p65"/>
          <p:cNvSpPr txBox="1">
            <a:spLocks noGrp="1"/>
          </p:cNvSpPr>
          <p:nvPr>
            <p:ph type="body" idx="1"/>
          </p:nvPr>
        </p:nvSpPr>
        <p:spPr>
          <a:xfrm>
            <a:off x="2002350" y="1744500"/>
            <a:ext cx="5139300" cy="2205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2" name="Google Shape;62;p65"/>
          <p:cNvSpPr txBox="1">
            <a:spLocks noGrp="1"/>
          </p:cNvSpPr>
          <p:nvPr>
            <p:ph type="title"/>
          </p:nvPr>
        </p:nvSpPr>
        <p:spPr>
          <a:xfrm>
            <a:off x="1055850" y="539500"/>
            <a:ext cx="7032300" cy="616500"/>
          </a:xfrm>
          <a:prstGeom prst="rect">
            <a:avLst/>
          </a:prstGeom>
          <a:noFill/>
          <a:ln>
            <a:noFill/>
          </a:ln>
        </p:spPr>
        <p:txBody>
          <a:bodyPr spcFirstLastPara="1" wrap="square" lIns="0" tIns="0" rIns="0" bIns="0" anchor="t" anchorCtr="0">
            <a:noAutofit/>
          </a:bodyPr>
          <a:lstStyle>
            <a:lvl1pPr lvl="0" algn="ctr">
              <a:lnSpc>
                <a:spcPct val="90000"/>
              </a:lnSpc>
              <a:spcBef>
                <a:spcPts val="1800"/>
              </a:spcBef>
              <a:spcAft>
                <a:spcPts val="0"/>
              </a:spcAft>
              <a:buSzPts val="3700"/>
              <a:buNone/>
              <a:defRPr sz="3700" b="1">
                <a:solidFill>
                  <a:schemeClr val="lt1"/>
                </a:solidFill>
                <a:latin typeface="Viga"/>
                <a:ea typeface="Viga"/>
                <a:cs typeface="Viga"/>
                <a:sym typeface="Vig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65"/>
          <p:cNvSpPr/>
          <p:nvPr/>
        </p:nvSpPr>
        <p:spPr>
          <a:xfrm rot="10800000" flipH="1">
            <a:off x="-228602" y="-140167"/>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65"/>
          <p:cNvGrpSpPr/>
          <p:nvPr/>
        </p:nvGrpSpPr>
        <p:grpSpPr>
          <a:xfrm rot="10800000" flipH="1">
            <a:off x="-1020896" y="-840108"/>
            <a:ext cx="4480341" cy="3954559"/>
            <a:chOff x="-874537" y="1647065"/>
            <a:chExt cx="4480341" cy="3954559"/>
          </a:xfrm>
        </p:grpSpPr>
        <p:sp>
          <p:nvSpPr>
            <p:cNvPr id="65" name="Google Shape;65;p65"/>
            <p:cNvSpPr/>
            <p:nvPr/>
          </p:nvSpPr>
          <p:spPr>
            <a:xfrm>
              <a:off x="-528946" y="2444302"/>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5"/>
            <p:cNvSpPr/>
            <p:nvPr/>
          </p:nvSpPr>
          <p:spPr>
            <a:xfrm rot="5400000" flipH="1">
              <a:off x="-1481023" y="2253550"/>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65"/>
          <p:cNvSpPr/>
          <p:nvPr/>
        </p:nvSpPr>
        <p:spPr>
          <a:xfrm flipH="1">
            <a:off x="6178870" y="3100103"/>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5"/>
          <p:cNvSpPr/>
          <p:nvPr/>
        </p:nvSpPr>
        <p:spPr>
          <a:xfrm rot="-5400000">
            <a:off x="6633611" y="2645362"/>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5"/>
          <p:cNvSpPr/>
          <p:nvPr/>
        </p:nvSpPr>
        <p:spPr>
          <a:xfrm rot="-5400000">
            <a:off x="6625956" y="2664583"/>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5"/>
          <p:cNvSpPr/>
          <p:nvPr/>
        </p:nvSpPr>
        <p:spPr>
          <a:xfrm flipH="1">
            <a:off x="6171215" y="3119325"/>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5"/>
          <p:cNvSpPr/>
          <p:nvPr/>
        </p:nvSpPr>
        <p:spPr>
          <a:xfrm flipH="1">
            <a:off x="6246215" y="3225575"/>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5"/>
          <p:cNvSpPr/>
          <p:nvPr/>
        </p:nvSpPr>
        <p:spPr>
          <a:xfrm flipH="1">
            <a:off x="5527504" y="2543442"/>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5"/>
          <p:cNvSpPr/>
          <p:nvPr/>
        </p:nvSpPr>
        <p:spPr>
          <a:xfrm rot="-5400000">
            <a:off x="6182045" y="2285015"/>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5"/>
          <p:cNvSpPr/>
          <p:nvPr/>
        </p:nvSpPr>
        <p:spPr>
          <a:xfrm rot="10800000">
            <a:off x="6640669" y="-445885"/>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5"/>
          <p:cNvSpPr/>
          <p:nvPr/>
        </p:nvSpPr>
        <p:spPr>
          <a:xfrm rot="10800000">
            <a:off x="5515744" y="-858360"/>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_1_1">
    <p:bg>
      <p:bgPr>
        <a:gradFill>
          <a:gsLst>
            <a:gs pos="0">
              <a:schemeClr val="accent2"/>
            </a:gs>
            <a:gs pos="100000">
              <a:schemeClr val="accent1"/>
            </a:gs>
          </a:gsLst>
          <a:lin ang="13500032" scaled="0"/>
        </a:gradFill>
        <a:effectLst/>
      </p:bgPr>
    </p:bg>
    <p:spTree>
      <p:nvGrpSpPr>
        <p:cNvPr id="1" name="Shape 76"/>
        <p:cNvGrpSpPr/>
        <p:nvPr/>
      </p:nvGrpSpPr>
      <p:grpSpPr>
        <a:xfrm>
          <a:off x="0" y="0"/>
          <a:ext cx="0" cy="0"/>
          <a:chOff x="0" y="0"/>
          <a:chExt cx="0" cy="0"/>
        </a:xfrm>
      </p:grpSpPr>
      <p:sp>
        <p:nvSpPr>
          <p:cNvPr id="77" name="Google Shape;77;p66"/>
          <p:cNvSpPr/>
          <p:nvPr/>
        </p:nvSpPr>
        <p:spPr>
          <a:xfrm rot="-5400000" flipH="1">
            <a:off x="6633611" y="454731"/>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6"/>
          <p:cNvSpPr/>
          <p:nvPr/>
        </p:nvSpPr>
        <p:spPr>
          <a:xfrm>
            <a:off x="-2" y="308786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6"/>
          <p:cNvSpPr/>
          <p:nvPr/>
        </p:nvSpPr>
        <p:spPr>
          <a:xfrm>
            <a:off x="-1342994" y="2448438"/>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6"/>
          <p:cNvSpPr/>
          <p:nvPr/>
        </p:nvSpPr>
        <p:spPr>
          <a:xfrm>
            <a:off x="-218069" y="2860913"/>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6"/>
          <p:cNvSpPr/>
          <p:nvPr/>
        </p:nvSpPr>
        <p:spPr>
          <a:xfrm rot="-5400000" flipH="1">
            <a:off x="6625956" y="4355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rgbClr val="A0B7E9">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6"/>
          <p:cNvSpPr/>
          <p:nvPr/>
        </p:nvSpPr>
        <p:spPr>
          <a:xfrm rot="10800000">
            <a:off x="6171215" y="-19231"/>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gradFill>
            <a:gsLst>
              <a:gs pos="0">
                <a:schemeClr val="accent1"/>
              </a:gs>
              <a:gs pos="100000">
                <a:schemeClr val="dk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6"/>
          <p:cNvSpPr/>
          <p:nvPr/>
        </p:nvSpPr>
        <p:spPr>
          <a:xfrm rot="10800000">
            <a:off x="6246215" y="-125481"/>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6"/>
          <p:cNvSpPr/>
          <p:nvPr/>
        </p:nvSpPr>
        <p:spPr>
          <a:xfrm rot="10800000">
            <a:off x="5527504" y="-254221"/>
            <a:ext cx="4134749" cy="2866509"/>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6"/>
          <p:cNvSpPr/>
          <p:nvPr/>
        </p:nvSpPr>
        <p:spPr>
          <a:xfrm rot="-5400000" flipH="1">
            <a:off x="6182045" y="129125"/>
            <a:ext cx="3954559" cy="274158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6"/>
          <p:cNvSpPr txBox="1">
            <a:spLocks noGrp="1"/>
          </p:cNvSpPr>
          <p:nvPr>
            <p:ph type="subTitle" idx="1"/>
          </p:nvPr>
        </p:nvSpPr>
        <p:spPr>
          <a:xfrm>
            <a:off x="1093706" y="3018100"/>
            <a:ext cx="2101800" cy="750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7" name="Google Shape;87;p66"/>
          <p:cNvSpPr txBox="1">
            <a:spLocks noGrp="1"/>
          </p:cNvSpPr>
          <p:nvPr>
            <p:ph type="subTitle" idx="2"/>
          </p:nvPr>
        </p:nvSpPr>
        <p:spPr>
          <a:xfrm>
            <a:off x="1228106" y="2508888"/>
            <a:ext cx="18330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66"/>
          <p:cNvSpPr txBox="1">
            <a:spLocks noGrp="1"/>
          </p:cNvSpPr>
          <p:nvPr>
            <p:ph type="subTitle" idx="3"/>
          </p:nvPr>
        </p:nvSpPr>
        <p:spPr>
          <a:xfrm>
            <a:off x="3521100" y="3018100"/>
            <a:ext cx="2101800" cy="749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9" name="Google Shape;89;p66"/>
          <p:cNvSpPr txBox="1">
            <a:spLocks noGrp="1"/>
          </p:cNvSpPr>
          <p:nvPr>
            <p:ph type="subTitle" idx="4"/>
          </p:nvPr>
        </p:nvSpPr>
        <p:spPr>
          <a:xfrm>
            <a:off x="3658650" y="2508888"/>
            <a:ext cx="18288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66"/>
          <p:cNvSpPr txBox="1">
            <a:spLocks noGrp="1"/>
          </p:cNvSpPr>
          <p:nvPr>
            <p:ph type="subTitle" idx="5"/>
          </p:nvPr>
        </p:nvSpPr>
        <p:spPr>
          <a:xfrm>
            <a:off x="5948494" y="3019396"/>
            <a:ext cx="2101800" cy="749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1400">
                <a:solidFill>
                  <a:schemeClr val="lt1"/>
                </a:solidFill>
                <a:latin typeface="Kumbh Sans"/>
                <a:ea typeface="Kumbh Sans"/>
                <a:cs typeface="Kumbh Sans"/>
                <a:sym typeface="Kumbh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p66"/>
          <p:cNvSpPr txBox="1">
            <a:spLocks noGrp="1"/>
          </p:cNvSpPr>
          <p:nvPr>
            <p:ph type="subTitle" idx="6"/>
          </p:nvPr>
        </p:nvSpPr>
        <p:spPr>
          <a:xfrm>
            <a:off x="6084994" y="2508888"/>
            <a:ext cx="1828800" cy="37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2100" b="1">
                <a:solidFill>
                  <a:schemeClr val="lt1"/>
                </a:solidFill>
                <a:latin typeface="Viga"/>
                <a:ea typeface="Viga"/>
                <a:cs typeface="Viga"/>
                <a:sym typeface="Vig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2" name="Google Shape;92;p66"/>
          <p:cNvSpPr txBox="1">
            <a:spLocks noGrp="1"/>
          </p:cNvSpPr>
          <p:nvPr>
            <p:ph type="title"/>
          </p:nvPr>
        </p:nvSpPr>
        <p:spPr>
          <a:xfrm>
            <a:off x="1055850" y="539500"/>
            <a:ext cx="7032300" cy="616500"/>
          </a:xfrm>
          <a:prstGeom prst="rect">
            <a:avLst/>
          </a:prstGeom>
          <a:noFill/>
          <a:ln>
            <a:noFill/>
          </a:ln>
        </p:spPr>
        <p:txBody>
          <a:bodyPr spcFirstLastPara="1" wrap="square" lIns="0" tIns="0" rIns="0" bIns="0" anchor="t" anchorCtr="0">
            <a:noAutofit/>
          </a:bodyPr>
          <a:lstStyle>
            <a:lvl1pPr lvl="0" algn="ctr">
              <a:lnSpc>
                <a:spcPct val="90000"/>
              </a:lnSpc>
              <a:spcBef>
                <a:spcPts val="1800"/>
              </a:spcBef>
              <a:spcAft>
                <a:spcPts val="0"/>
              </a:spcAft>
              <a:buSzPts val="3700"/>
              <a:buNone/>
              <a:defRPr sz="3700" b="1">
                <a:solidFill>
                  <a:schemeClr val="lt1"/>
                </a:solidFill>
                <a:latin typeface="Viga"/>
                <a:ea typeface="Viga"/>
                <a:cs typeface="Viga"/>
                <a:sym typeface="Vig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0">
    <p:bg>
      <p:bgPr>
        <a:gradFill>
          <a:gsLst>
            <a:gs pos="0">
              <a:schemeClr val="accent1"/>
            </a:gs>
            <a:gs pos="100000">
              <a:schemeClr val="dk2"/>
            </a:gs>
          </a:gsLst>
          <a:lin ang="10800025" scaled="0"/>
        </a:gradFill>
        <a:effectLst/>
      </p:bgPr>
    </p:bg>
    <p:spTree>
      <p:nvGrpSpPr>
        <p:cNvPr id="1" name="Shape 94"/>
        <p:cNvGrpSpPr/>
        <p:nvPr/>
      </p:nvGrpSpPr>
      <p:grpSpPr>
        <a:xfrm>
          <a:off x="0" y="0"/>
          <a:ext cx="0" cy="0"/>
          <a:chOff x="0" y="0"/>
          <a:chExt cx="0" cy="0"/>
        </a:xfrm>
      </p:grpSpPr>
      <p:sp>
        <p:nvSpPr>
          <p:cNvPr id="95" name="Google Shape;95;p68"/>
          <p:cNvSpPr/>
          <p:nvPr/>
        </p:nvSpPr>
        <p:spPr>
          <a:xfrm flipH="1">
            <a:off x="1227258" y="-230819"/>
            <a:ext cx="7962116" cy="5519918"/>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_1">
    <p:bg>
      <p:bgPr>
        <a:gradFill>
          <a:gsLst>
            <a:gs pos="0">
              <a:schemeClr val="accent2"/>
            </a:gs>
            <a:gs pos="100000">
              <a:schemeClr val="accent1"/>
            </a:gs>
          </a:gsLst>
          <a:lin ang="2700006" scaled="0"/>
        </a:gradFill>
        <a:effectLst/>
      </p:bgPr>
    </p:bg>
    <p:spTree>
      <p:nvGrpSpPr>
        <p:cNvPr id="1" name="Shape 96"/>
        <p:cNvGrpSpPr/>
        <p:nvPr/>
      </p:nvGrpSpPr>
      <p:grpSpPr>
        <a:xfrm>
          <a:off x="0" y="0"/>
          <a:ext cx="0" cy="0"/>
          <a:chOff x="0" y="0"/>
          <a:chExt cx="0" cy="0"/>
        </a:xfrm>
      </p:grpSpPr>
      <p:sp>
        <p:nvSpPr>
          <p:cNvPr id="97" name="Google Shape;97;p69"/>
          <p:cNvSpPr/>
          <p:nvPr/>
        </p:nvSpPr>
        <p:spPr>
          <a:xfrm flipH="1">
            <a:off x="4404287" y="1613283"/>
            <a:ext cx="5085490" cy="3525632"/>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9"/>
          <p:cNvSpPr/>
          <p:nvPr/>
        </p:nvSpPr>
        <p:spPr>
          <a:xfrm rot="5400000">
            <a:off x="-496127" y="397910"/>
            <a:ext cx="2965118" cy="2055636"/>
          </a:xfrm>
          <a:custGeom>
            <a:avLst/>
            <a:gdLst/>
            <a:ahLst/>
            <a:cxnLst/>
            <a:rect l="l" t="t" r="r" b="b"/>
            <a:pathLst>
              <a:path w="98599" h="68356" extrusionOk="0">
                <a:moveTo>
                  <a:pt x="0" y="1"/>
                </a:moveTo>
                <a:lnTo>
                  <a:pt x="0" y="68356"/>
                </a:lnTo>
                <a:cubicBezTo>
                  <a:pt x="32884" y="68338"/>
                  <a:pt x="65732" y="68338"/>
                  <a:pt x="98598" y="68338"/>
                </a:cubicBezTo>
                <a:cubicBezTo>
                  <a:pt x="71353" y="49442"/>
                  <a:pt x="51565" y="44143"/>
                  <a:pt x="38272" y="42930"/>
                </a:cubicBezTo>
                <a:cubicBezTo>
                  <a:pt x="34258" y="42573"/>
                  <a:pt x="26764" y="42216"/>
                  <a:pt x="19092" y="36346"/>
                </a:cubicBezTo>
                <a:cubicBezTo>
                  <a:pt x="7672" y="27639"/>
                  <a:pt x="2551" y="11937"/>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6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FFFFFF"/>
              </a:buClr>
              <a:buSzPts val="3700"/>
              <a:buFont typeface="Viga"/>
              <a:buNone/>
              <a:defRPr sz="3700" b="1" i="0" u="none" strike="noStrike" cap="none">
                <a:solidFill>
                  <a:srgbClr val="FFFFFF"/>
                </a:solidFill>
                <a:latin typeface="Viga"/>
                <a:ea typeface="Viga"/>
                <a:cs typeface="Viga"/>
                <a:sym typeface="Viga"/>
              </a:defRPr>
            </a:lvl1pPr>
            <a:lvl2pPr marR="0" lvl="1"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2pPr>
            <a:lvl3pPr marR="0" lvl="2"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3pPr>
            <a:lvl4pPr marR="0" lvl="3"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4pPr>
            <a:lvl5pPr marR="0" lvl="4"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5pPr>
            <a:lvl6pPr marR="0" lvl="5"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6pPr>
            <a:lvl7pPr marR="0" lvl="6"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7pPr>
            <a:lvl8pPr marR="0" lvl="7"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8pPr>
            <a:lvl9pPr marR="0" lvl="8" algn="l" rtl="0">
              <a:lnSpc>
                <a:spcPct val="100000"/>
              </a:lnSpc>
              <a:spcBef>
                <a:spcPts val="0"/>
              </a:spcBef>
              <a:spcAft>
                <a:spcPts val="0"/>
              </a:spcAft>
              <a:buClr>
                <a:srgbClr val="FFFFFF"/>
              </a:buClr>
              <a:buSzPts val="2800"/>
              <a:buFont typeface="Viga"/>
              <a:buNone/>
              <a:defRPr sz="2800" b="1" i="0" u="none" strike="noStrike" cap="none">
                <a:solidFill>
                  <a:srgbClr val="FFFFFF"/>
                </a:solidFill>
                <a:latin typeface="Viga"/>
                <a:ea typeface="Viga"/>
                <a:cs typeface="Viga"/>
                <a:sym typeface="Viga"/>
              </a:defRPr>
            </a:lvl9pPr>
          </a:lstStyle>
          <a:p>
            <a:endParaRPr/>
          </a:p>
        </p:txBody>
      </p:sp>
      <p:sp>
        <p:nvSpPr>
          <p:cNvPr id="7" name="Google Shape;7;p6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marR="0" lvl="0" indent="-406400" algn="l" rtl="0">
              <a:lnSpc>
                <a:spcPct val="100000"/>
              </a:lnSpc>
              <a:spcBef>
                <a:spcPts val="0"/>
              </a:spcBef>
              <a:spcAft>
                <a:spcPts val="0"/>
              </a:spcAft>
              <a:buClr>
                <a:schemeClr val="lt1"/>
              </a:buClr>
              <a:buSzPts val="2800"/>
              <a:buFont typeface="Kumbh Sans"/>
              <a:buChar char="●"/>
              <a:defRPr sz="1600" b="0" i="0" u="none" strike="noStrike" cap="none">
                <a:solidFill>
                  <a:schemeClr val="lt1"/>
                </a:solidFill>
                <a:latin typeface="Kumbh Sans"/>
                <a:ea typeface="Kumbh Sans"/>
                <a:cs typeface="Kumbh Sans"/>
                <a:sym typeface="Kumbh Sans"/>
              </a:defRPr>
            </a:lvl1pPr>
            <a:lvl2pPr marL="914400" marR="0" lvl="1"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2pPr>
            <a:lvl3pPr marL="1371600" marR="0" lvl="2"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3pPr>
            <a:lvl4pPr marL="1828800" marR="0" lvl="3"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4pPr>
            <a:lvl5pPr marL="2286000" marR="0" lvl="4"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5pPr>
            <a:lvl6pPr marL="2743200" marR="0" lvl="5"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6pPr>
            <a:lvl7pPr marL="3200400" marR="0" lvl="6"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7pPr>
            <a:lvl8pPr marL="3657600" marR="0" lvl="7"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8pPr>
            <a:lvl9pPr marL="4114800" marR="0" lvl="8" indent="-317500" algn="l" rtl="0">
              <a:lnSpc>
                <a:spcPct val="115000"/>
              </a:lnSpc>
              <a:spcBef>
                <a:spcPts val="0"/>
              </a:spcBef>
              <a:spcAft>
                <a:spcPts val="0"/>
              </a:spcAft>
              <a:buClr>
                <a:schemeClr val="lt1"/>
              </a:buClr>
              <a:buSzPts val="1400"/>
              <a:buFont typeface="Kumbh Sans"/>
              <a:buChar char="■"/>
              <a:defRPr sz="1400" b="0" i="0" u="none" strike="noStrike" cap="none">
                <a:solidFill>
                  <a:schemeClr val="lt1"/>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
          <p:cNvSpPr/>
          <p:nvPr/>
        </p:nvSpPr>
        <p:spPr>
          <a:xfrm>
            <a:off x="4318403" y="3007390"/>
            <a:ext cx="4185000" cy="1478556"/>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Sinh viên:</a:t>
            </a:r>
            <a:br>
              <a:rPr lang="en-US" sz="2000" b="0" i="0" u="none" strike="noStrike" cap="none">
                <a:solidFill>
                  <a:schemeClr val="lt1"/>
                </a:solidFill>
                <a:latin typeface="Arial"/>
                <a:ea typeface="Arial"/>
                <a:cs typeface="Arial"/>
                <a:sym typeface="Arial"/>
              </a:rPr>
            </a:br>
            <a:r>
              <a:rPr lang="en-US" sz="2000" b="0" i="0" u="none" strike="noStrike" cap="none">
                <a:solidFill>
                  <a:schemeClr val="lt1"/>
                </a:solidFill>
                <a:latin typeface="Arial"/>
                <a:ea typeface="Arial"/>
                <a:cs typeface="Arial"/>
                <a:sym typeface="Arial"/>
              </a:rPr>
              <a:t>- Hoàng Trần Nghĩa Anh</a:t>
            </a:r>
            <a:br>
              <a:rPr lang="en-US" sz="2000" b="0" i="0" u="none" strike="noStrike" cap="none">
                <a:solidFill>
                  <a:schemeClr val="lt1"/>
                </a:solidFill>
                <a:latin typeface="Arial"/>
                <a:ea typeface="Arial"/>
                <a:cs typeface="Arial"/>
                <a:sym typeface="Arial"/>
              </a:rPr>
            </a:br>
            <a:r>
              <a:rPr lang="en-US" sz="2000" b="0" i="0" u="none" strike="noStrike" cap="none">
                <a:solidFill>
                  <a:schemeClr val="lt1"/>
                </a:solidFill>
                <a:latin typeface="Arial"/>
                <a:ea typeface="Arial"/>
                <a:cs typeface="Arial"/>
                <a:sym typeface="Arial"/>
              </a:rPr>
              <a:t>- Nguyễn Mạnh Dũng</a:t>
            </a:r>
            <a:br>
              <a:rPr lang="en-US" sz="2000" b="0" i="0" u="none" strike="noStrike" cap="none">
                <a:solidFill>
                  <a:schemeClr val="lt1"/>
                </a:solidFill>
                <a:latin typeface="Arial"/>
                <a:ea typeface="Arial"/>
                <a:cs typeface="Arial"/>
                <a:sym typeface="Arial"/>
              </a:rPr>
            </a:br>
            <a:r>
              <a:rPr lang="en-US" sz="2000" b="0" i="0" u="none" strike="noStrike" cap="none">
                <a:solidFill>
                  <a:schemeClr val="lt1"/>
                </a:solidFill>
                <a:latin typeface="Arial"/>
                <a:ea typeface="Arial"/>
                <a:cs typeface="Arial"/>
                <a:sym typeface="Arial"/>
              </a:rPr>
              <a:t>- Trần Quốc Hoà</a:t>
            </a:r>
            <a:endParaRPr sz="2000" b="0" i="0" u="none" strike="noStrike" cap="none">
              <a:solidFill>
                <a:schemeClr val="lt1"/>
              </a:solidFill>
              <a:latin typeface="Arial"/>
              <a:ea typeface="Arial"/>
              <a:cs typeface="Arial"/>
              <a:sym typeface="Arial"/>
            </a:endParaRPr>
          </a:p>
        </p:txBody>
      </p:sp>
      <p:sp>
        <p:nvSpPr>
          <p:cNvPr id="104" name="Google Shape;104;p1"/>
          <p:cNvSpPr txBox="1">
            <a:spLocks noGrp="1"/>
          </p:cNvSpPr>
          <p:nvPr>
            <p:ph type="ctrTitle"/>
          </p:nvPr>
        </p:nvSpPr>
        <p:spPr>
          <a:xfrm>
            <a:off x="4353022" y="122426"/>
            <a:ext cx="4185000" cy="147855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5200"/>
              <a:buNone/>
            </a:pPr>
            <a:r>
              <a:rPr lang="en-US" sz="4400">
                <a:latin typeface="Arial"/>
                <a:ea typeface="Arial"/>
                <a:cs typeface="Arial"/>
                <a:sym typeface="Arial"/>
              </a:rPr>
              <a:t>Ung thư dạ dày</a:t>
            </a:r>
            <a:endParaRPr sz="4400">
              <a:latin typeface="Arial"/>
              <a:ea typeface="Arial"/>
              <a:cs typeface="Arial"/>
              <a:sym typeface="Arial"/>
            </a:endParaRPr>
          </a:p>
        </p:txBody>
      </p:sp>
      <p:sp>
        <p:nvSpPr>
          <p:cNvPr id="105" name="Google Shape;105;p1"/>
          <p:cNvSpPr/>
          <p:nvPr/>
        </p:nvSpPr>
        <p:spPr>
          <a:xfrm>
            <a:off x="4353022" y="2110154"/>
            <a:ext cx="4185000" cy="703384"/>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GVHD: GS.V</a:t>
            </a:r>
            <a:r>
              <a:rPr lang="en-US" sz="2000">
                <a:solidFill>
                  <a:schemeClr val="lt1"/>
                </a:solidFill>
              </a:rPr>
              <a:t>ũ Trung Kiên</a:t>
            </a:r>
            <a:endParaRPr sz="2000" b="0" i="0" u="none" strike="noStrike" cap="none">
              <a:solidFill>
                <a:schemeClr val="lt1"/>
              </a:solidFill>
              <a:latin typeface="Arial"/>
              <a:ea typeface="Arial"/>
              <a:cs typeface="Arial"/>
              <a:sym typeface="Arial"/>
            </a:endParaRPr>
          </a:p>
        </p:txBody>
      </p:sp>
      <p:pic>
        <p:nvPicPr>
          <p:cNvPr id="106" name="Google Shape;106;p1" descr="Ảnh có chứa động vật không xương sống&#10;&#10;Mô tả được tạo tự động"/>
          <p:cNvPicPr preferRelativeResize="0"/>
          <p:nvPr/>
        </p:nvPicPr>
        <p:blipFill rotWithShape="1">
          <a:blip r:embed="rId3">
            <a:alphaModFix/>
          </a:blip>
          <a:srcRect l="29419" r="4584"/>
          <a:stretch/>
        </p:blipFill>
        <p:spPr>
          <a:xfrm>
            <a:off x="8578" y="0"/>
            <a:ext cx="3922674" cy="5143500"/>
          </a:xfrm>
          <a:custGeom>
            <a:avLst/>
            <a:gdLst/>
            <a:ahLst/>
            <a:cxnLst/>
            <a:rect l="l" t="t" r="r" b="b"/>
            <a:pathLst>
              <a:path w="6095695" h="6857997" extrusionOk="0">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0"/>
          <p:cNvSpPr/>
          <p:nvPr/>
        </p:nvSpPr>
        <p:spPr>
          <a:xfrm>
            <a:off x="1414359" y="789922"/>
            <a:ext cx="213360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Dinh dưỡng</a:t>
            </a:r>
            <a:endParaRPr sz="2000" b="0" i="0" u="none" strike="noStrike" cap="none">
              <a:solidFill>
                <a:schemeClr val="lt1"/>
              </a:solidFill>
              <a:latin typeface="Arial"/>
              <a:ea typeface="Arial"/>
              <a:cs typeface="Arial"/>
              <a:sym typeface="Arial"/>
            </a:endParaRPr>
          </a:p>
        </p:txBody>
      </p:sp>
      <p:sp>
        <p:nvSpPr>
          <p:cNvPr id="192" name="Google Shape;192;p10"/>
          <p:cNvSpPr txBox="1">
            <a:spLocks noGrp="1"/>
          </p:cNvSpPr>
          <p:nvPr>
            <p:ph type="subTitle" idx="1"/>
          </p:nvPr>
        </p:nvSpPr>
        <p:spPr>
          <a:xfrm>
            <a:off x="648228" y="1283084"/>
            <a:ext cx="3665863" cy="117029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solidFill>
                  <a:schemeClr val="lt1"/>
                </a:solidFill>
                <a:latin typeface="Arial"/>
                <a:ea typeface="Arial"/>
                <a:cs typeface="Arial"/>
                <a:sym typeface="Arial"/>
              </a:rPr>
              <a:t>- Chế độ ăn nhiều chất đạm, béo, ít rau quả</a:t>
            </a: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 Thịt, cá chế biến dưới dạng ngâm muối</a:t>
            </a: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 Chế độ ăn nhiều Nitrat</a:t>
            </a: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 …</a:t>
            </a:r>
            <a:endParaRPr>
              <a:solidFill>
                <a:schemeClr val="lt1"/>
              </a:solidFill>
              <a:latin typeface="Arial"/>
              <a:ea typeface="Arial"/>
              <a:cs typeface="Arial"/>
              <a:sym typeface="Arial"/>
            </a:endParaRPr>
          </a:p>
        </p:txBody>
      </p:sp>
      <p:sp>
        <p:nvSpPr>
          <p:cNvPr id="193" name="Google Shape;193;p10"/>
          <p:cNvSpPr/>
          <p:nvPr/>
        </p:nvSpPr>
        <p:spPr>
          <a:xfrm>
            <a:off x="5596041" y="786929"/>
            <a:ext cx="213360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Môi trường</a:t>
            </a:r>
            <a:endParaRPr sz="2000" b="0" i="0" u="none" strike="noStrike" cap="none">
              <a:solidFill>
                <a:schemeClr val="lt1"/>
              </a:solidFill>
              <a:latin typeface="Arial"/>
              <a:ea typeface="Arial"/>
              <a:cs typeface="Arial"/>
              <a:sym typeface="Arial"/>
            </a:endParaRPr>
          </a:p>
        </p:txBody>
      </p:sp>
      <p:sp>
        <p:nvSpPr>
          <p:cNvPr id="194" name="Google Shape;194;p10"/>
          <p:cNvSpPr txBox="1"/>
          <p:nvPr/>
        </p:nvSpPr>
        <p:spPr>
          <a:xfrm>
            <a:off x="4829909" y="1320405"/>
            <a:ext cx="3665863" cy="75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800"/>
              <a:buFont typeface="Kumbh Sans"/>
              <a:buNone/>
            </a:pPr>
            <a:r>
              <a:rPr lang="en-US" sz="1400" b="0" i="0" u="none" strike="noStrike" cap="none">
                <a:solidFill>
                  <a:schemeClr val="lt1"/>
                </a:solidFill>
                <a:latin typeface="Arial"/>
                <a:ea typeface="Arial"/>
                <a:cs typeface="Arial"/>
                <a:sym typeface="Arial"/>
              </a:rPr>
              <a:t>- Môi trường bảo quản thức ăn kém</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Môi trường nhiễm phóng xạ</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Môi trường sản xuất cao su, than đá</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a:t>
            </a:r>
            <a:endParaRPr/>
          </a:p>
          <a:p>
            <a:pPr marL="285750" marR="0" lvl="0" indent="-107950" algn="l" rtl="0">
              <a:lnSpc>
                <a:spcPct val="100000"/>
              </a:lnSpc>
              <a:spcBef>
                <a:spcPts val="0"/>
              </a:spcBef>
              <a:spcAft>
                <a:spcPts val="0"/>
              </a:spcAft>
              <a:buClr>
                <a:schemeClr val="lt1"/>
              </a:buClr>
              <a:buSzPts val="2800"/>
              <a:buFont typeface="Kumbh Sans"/>
              <a:buNone/>
            </a:pPr>
            <a:endParaRPr sz="1400" b="0" i="0" u="none" strike="noStrike" cap="none">
              <a:solidFill>
                <a:schemeClr val="lt1"/>
              </a:solidFill>
              <a:latin typeface="Arial"/>
              <a:ea typeface="Arial"/>
              <a:cs typeface="Arial"/>
              <a:sym typeface="Arial"/>
            </a:endParaRPr>
          </a:p>
        </p:txBody>
      </p:sp>
      <p:sp>
        <p:nvSpPr>
          <p:cNvPr id="195" name="Google Shape;195;p10"/>
          <p:cNvSpPr/>
          <p:nvPr/>
        </p:nvSpPr>
        <p:spPr>
          <a:xfrm>
            <a:off x="1861318" y="2836778"/>
            <a:ext cx="213360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Yếu tố di truyền</a:t>
            </a:r>
            <a:endParaRPr sz="2000" b="0" i="0" u="none" strike="noStrike" cap="none">
              <a:solidFill>
                <a:schemeClr val="lt1"/>
              </a:solidFill>
              <a:latin typeface="Arial"/>
              <a:ea typeface="Arial"/>
              <a:cs typeface="Arial"/>
              <a:sym typeface="Arial"/>
            </a:endParaRPr>
          </a:p>
        </p:txBody>
      </p:sp>
      <p:sp>
        <p:nvSpPr>
          <p:cNvPr id="196" name="Google Shape;196;p10"/>
          <p:cNvSpPr txBox="1"/>
          <p:nvPr/>
        </p:nvSpPr>
        <p:spPr>
          <a:xfrm>
            <a:off x="1605343" y="3485416"/>
            <a:ext cx="3665863" cy="75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800"/>
              <a:buFont typeface="Kumbh Sans"/>
              <a:buNone/>
            </a:pPr>
            <a:r>
              <a:rPr lang="en-US" sz="1400" b="0" i="0" u="none" strike="noStrike" cap="none">
                <a:solidFill>
                  <a:schemeClr val="lt1"/>
                </a:solidFill>
                <a:latin typeface="Arial"/>
                <a:ea typeface="Arial"/>
                <a:cs typeface="Arial"/>
                <a:sym typeface="Arial"/>
              </a:rPr>
              <a:t>- Gia đình có người thân trực hệ bị ung thư dạ dày</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Hội chứng di truyền: Ung thư dạ dày thể thâm nhiễm lan toả di truyền, đa polyp tuyến có tính gia đình (FAP),…</a:t>
            </a:r>
            <a:endParaRPr/>
          </a:p>
        </p:txBody>
      </p:sp>
      <p:sp>
        <p:nvSpPr>
          <p:cNvPr id="197" name="Google Shape;197;p10"/>
          <p:cNvSpPr/>
          <p:nvPr/>
        </p:nvSpPr>
        <p:spPr>
          <a:xfrm>
            <a:off x="6215882" y="2836778"/>
            <a:ext cx="213360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Tiền căn</a:t>
            </a:r>
            <a:endParaRPr sz="2000" b="0" i="0" u="none" strike="noStrike" cap="none">
              <a:solidFill>
                <a:schemeClr val="lt1"/>
              </a:solidFill>
              <a:latin typeface="Arial"/>
              <a:ea typeface="Arial"/>
              <a:cs typeface="Arial"/>
              <a:sym typeface="Arial"/>
            </a:endParaRPr>
          </a:p>
        </p:txBody>
      </p:sp>
      <p:sp>
        <p:nvSpPr>
          <p:cNvPr id="198" name="Google Shape;198;p10"/>
          <p:cNvSpPr txBox="1"/>
          <p:nvPr/>
        </p:nvSpPr>
        <p:spPr>
          <a:xfrm>
            <a:off x="5776826" y="3485416"/>
            <a:ext cx="3367174" cy="75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800"/>
              <a:buFont typeface="Kumbh Sans"/>
              <a:buNone/>
            </a:pPr>
            <a:r>
              <a:rPr lang="en-US" sz="1400" b="0" i="0" u="none" strike="noStrike" cap="none">
                <a:solidFill>
                  <a:schemeClr val="lt1"/>
                </a:solidFill>
                <a:latin typeface="Arial"/>
                <a:ea typeface="Arial"/>
                <a:cs typeface="Arial"/>
                <a:sym typeface="Arial"/>
              </a:rPr>
              <a:t>- Nhiễm H.pylori: tăng nguy cơ ung thư dạ dày 3,6 – 17 lần</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Phẫu thuật dạ dày &gt; 10 năm</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Viêm teo niêm mạc dạ dày, viêm chuyển sản niêm mạc dạ dày</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Polyp dạ dày,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1"/>
          <p:cNvSpPr/>
          <p:nvPr/>
        </p:nvSpPr>
        <p:spPr>
          <a:xfrm>
            <a:off x="3001107" y="2851625"/>
            <a:ext cx="3634154"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1"/>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6000">
                <a:latin typeface="Arial"/>
                <a:ea typeface="Arial"/>
                <a:cs typeface="Arial"/>
                <a:sym typeface="Arial"/>
              </a:rPr>
              <a:t>Giải phẫu</a:t>
            </a:r>
            <a:endParaRPr sz="6000">
              <a:latin typeface="Arial"/>
              <a:ea typeface="Arial"/>
              <a:cs typeface="Arial"/>
              <a:sym typeface="Arial"/>
            </a:endParaRPr>
          </a:p>
        </p:txBody>
      </p:sp>
      <p:sp>
        <p:nvSpPr>
          <p:cNvPr id="205" name="Google Shape;205;p11"/>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206" name="Google Shape;206;p11"/>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3</a:t>
            </a:r>
            <a:endParaRPr sz="60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2"/>
          <p:cNvPicPr preferRelativeResize="0"/>
          <p:nvPr/>
        </p:nvPicPr>
        <p:blipFill rotWithShape="1">
          <a:blip r:embed="rId3">
            <a:alphaModFix/>
          </a:blip>
          <a:srcRect/>
          <a:stretch/>
        </p:blipFill>
        <p:spPr>
          <a:xfrm>
            <a:off x="4220308" y="351692"/>
            <a:ext cx="4759569" cy="4587341"/>
          </a:xfrm>
          <a:prstGeom prst="rect">
            <a:avLst/>
          </a:prstGeom>
          <a:noFill/>
          <a:ln>
            <a:noFill/>
          </a:ln>
        </p:spPr>
      </p:pic>
      <p:sp>
        <p:nvSpPr>
          <p:cNvPr id="212" name="Google Shape;212;p12"/>
          <p:cNvSpPr txBox="1">
            <a:spLocks noGrp="1"/>
          </p:cNvSpPr>
          <p:nvPr>
            <p:ph type="title"/>
          </p:nvPr>
        </p:nvSpPr>
        <p:spPr>
          <a:xfrm>
            <a:off x="322729" y="984977"/>
            <a:ext cx="3575539"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Các phần của dạ dày và liên quan với các tạng xung quanh</a:t>
            </a:r>
            <a:endParaRPr sz="2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0" y="785685"/>
            <a:ext cx="3985846"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Động mạch dạ dày</a:t>
            </a:r>
            <a:br>
              <a:rPr lang="en-US" sz="2800">
                <a:latin typeface="Arial"/>
                <a:ea typeface="Arial"/>
                <a:cs typeface="Arial"/>
                <a:sym typeface="Arial"/>
              </a:rPr>
            </a:br>
            <a:endParaRPr sz="2800">
              <a:latin typeface="Arial"/>
              <a:ea typeface="Arial"/>
              <a:cs typeface="Arial"/>
              <a:sym typeface="Arial"/>
            </a:endParaRPr>
          </a:p>
        </p:txBody>
      </p:sp>
      <p:sp>
        <p:nvSpPr>
          <p:cNvPr id="218" name="Google Shape;218;p13"/>
          <p:cNvSpPr txBox="1"/>
          <p:nvPr/>
        </p:nvSpPr>
        <p:spPr>
          <a:xfrm>
            <a:off x="562708" y="1487583"/>
            <a:ext cx="3786554" cy="3049247"/>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1800"/>
              </a:spcBef>
              <a:spcAft>
                <a:spcPts val="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Xuất phát từ động mạch thân tạng</a:t>
            </a:r>
            <a:endParaRPr sz="1600" b="1" i="0" u="none" strike="noStrike" cap="none">
              <a:solidFill>
                <a:srgbClr val="FFFFFF"/>
              </a:solidFill>
              <a:latin typeface="Arial"/>
              <a:ea typeface="Arial"/>
              <a:cs typeface="Arial"/>
              <a:sym typeface="Arial"/>
            </a:endParaRPr>
          </a:p>
          <a:p>
            <a:pPr marL="285750" marR="0" lvl="0" indent="-285750" algn="l" rtl="0">
              <a:lnSpc>
                <a:spcPct val="100000"/>
              </a:lnSpc>
              <a:spcBef>
                <a:spcPts val="2200"/>
              </a:spcBef>
              <a:spcAft>
                <a:spcPts val="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Bờ cong nhỏ: Động mạch vị trái – Động mạch vị phải</a:t>
            </a:r>
            <a:endParaRPr sz="1600" b="1" i="0" u="none" strike="noStrike" cap="none">
              <a:solidFill>
                <a:srgbClr val="FFFFFF"/>
              </a:solidFill>
              <a:latin typeface="Arial"/>
              <a:ea typeface="Arial"/>
              <a:cs typeface="Arial"/>
              <a:sym typeface="Arial"/>
            </a:endParaRPr>
          </a:p>
          <a:p>
            <a:pPr marL="285750" marR="0" lvl="0" indent="-285750" algn="l" rtl="0">
              <a:lnSpc>
                <a:spcPct val="100000"/>
              </a:lnSpc>
              <a:spcBef>
                <a:spcPts val="2200"/>
              </a:spcBef>
              <a:spcAft>
                <a:spcPts val="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Bờ cong lớn: Động mạch vị mạc nối trái – Động mạch vị mạc nối phải </a:t>
            </a:r>
            <a:endParaRPr/>
          </a:p>
          <a:p>
            <a:pPr marL="285750" marR="0" lvl="0" indent="-285750" algn="l" rtl="0">
              <a:lnSpc>
                <a:spcPct val="100000"/>
              </a:lnSpc>
              <a:spcBef>
                <a:spcPts val="2200"/>
              </a:spcBef>
              <a:spcAft>
                <a:spcPts val="40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Động mạch vị ngắn, Động mạch vị sau, Động mạch hoành dưới</a:t>
            </a:r>
            <a:endParaRPr sz="1600" b="1" i="0" u="none" strike="noStrike" cap="none">
              <a:solidFill>
                <a:srgbClr val="FFFFFF"/>
              </a:solidFill>
              <a:latin typeface="Arial"/>
              <a:ea typeface="Arial"/>
              <a:cs typeface="Arial"/>
              <a:sym typeface="Arial"/>
            </a:endParaRPr>
          </a:p>
        </p:txBody>
      </p:sp>
      <p:pic>
        <p:nvPicPr>
          <p:cNvPr id="219" name="Google Shape;219;p13"/>
          <p:cNvPicPr preferRelativeResize="0"/>
          <p:nvPr/>
        </p:nvPicPr>
        <p:blipFill rotWithShape="1">
          <a:blip r:embed="rId3">
            <a:alphaModFix/>
          </a:blip>
          <a:srcRect t="11794" b="10199"/>
          <a:stretch/>
        </p:blipFill>
        <p:spPr>
          <a:xfrm>
            <a:off x="4478215" y="196288"/>
            <a:ext cx="4513385" cy="4750923"/>
          </a:xfrm>
          <a:prstGeom prst="rect">
            <a:avLst/>
          </a:prstGeom>
          <a:noFill/>
          <a:ln>
            <a:noFill/>
          </a:ln>
        </p:spPr>
      </p:pic>
      <p:sp>
        <p:nvSpPr>
          <p:cNvPr id="220" name="Google Shape;220;p13"/>
          <p:cNvSpPr txBox="1"/>
          <p:nvPr/>
        </p:nvSpPr>
        <p:spPr>
          <a:xfrm>
            <a:off x="0" y="4835723"/>
            <a:ext cx="13388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Netter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0" y="785685"/>
            <a:ext cx="3985846"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Tĩnh mạch dạ dày</a:t>
            </a:r>
            <a:br>
              <a:rPr lang="en-US" sz="2800">
                <a:latin typeface="Arial"/>
                <a:ea typeface="Arial"/>
                <a:cs typeface="Arial"/>
                <a:sym typeface="Arial"/>
              </a:rPr>
            </a:br>
            <a:endParaRPr sz="2800">
              <a:latin typeface="Arial"/>
              <a:ea typeface="Arial"/>
              <a:cs typeface="Arial"/>
              <a:sym typeface="Arial"/>
            </a:endParaRPr>
          </a:p>
        </p:txBody>
      </p:sp>
      <p:sp>
        <p:nvSpPr>
          <p:cNvPr id="226" name="Google Shape;226;p14"/>
          <p:cNvSpPr txBox="1"/>
          <p:nvPr/>
        </p:nvSpPr>
        <p:spPr>
          <a:xfrm>
            <a:off x="562708" y="1487583"/>
            <a:ext cx="3786554" cy="3049247"/>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1800"/>
              </a:spcBef>
              <a:spcAft>
                <a:spcPts val="40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Các tĩnh mạch của dạ dày đi song song với động mạch và hầu hết đổ về tĩnh mạch cửa</a:t>
            </a:r>
            <a:endParaRPr sz="1600" b="1" i="0" u="none" strike="noStrike" cap="none">
              <a:solidFill>
                <a:srgbClr val="FFFFFF"/>
              </a:solidFill>
              <a:latin typeface="Arial"/>
              <a:ea typeface="Arial"/>
              <a:cs typeface="Arial"/>
              <a:sym typeface="Arial"/>
            </a:endParaRPr>
          </a:p>
        </p:txBody>
      </p:sp>
      <p:sp>
        <p:nvSpPr>
          <p:cNvPr id="227" name="Google Shape;227;p14"/>
          <p:cNvSpPr txBox="1"/>
          <p:nvPr/>
        </p:nvSpPr>
        <p:spPr>
          <a:xfrm>
            <a:off x="0" y="4835723"/>
            <a:ext cx="13388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Netter</a:t>
            </a:r>
            <a:endParaRPr/>
          </a:p>
        </p:txBody>
      </p:sp>
      <p:pic>
        <p:nvPicPr>
          <p:cNvPr id="228" name="Google Shape;228;p14"/>
          <p:cNvPicPr preferRelativeResize="0"/>
          <p:nvPr/>
        </p:nvPicPr>
        <p:blipFill rotWithShape="1">
          <a:blip r:embed="rId3">
            <a:alphaModFix/>
          </a:blip>
          <a:srcRect t="9801" b="9742"/>
          <a:stretch/>
        </p:blipFill>
        <p:spPr>
          <a:xfrm>
            <a:off x="4478215" y="149814"/>
            <a:ext cx="4545951" cy="48438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5"/>
          <p:cNvSpPr txBox="1">
            <a:spLocks noGrp="1"/>
          </p:cNvSpPr>
          <p:nvPr>
            <p:ph type="title"/>
          </p:nvPr>
        </p:nvSpPr>
        <p:spPr>
          <a:xfrm>
            <a:off x="0" y="606670"/>
            <a:ext cx="4349262"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Mạch và hạch </a:t>
            </a:r>
            <a:br>
              <a:rPr lang="en-US" sz="2800">
                <a:latin typeface="Arial"/>
                <a:ea typeface="Arial"/>
                <a:cs typeface="Arial"/>
                <a:sym typeface="Arial"/>
              </a:rPr>
            </a:br>
            <a:r>
              <a:rPr lang="en-US" sz="2800">
                <a:latin typeface="Arial"/>
                <a:ea typeface="Arial"/>
                <a:cs typeface="Arial"/>
                <a:sym typeface="Arial"/>
              </a:rPr>
              <a:t>bạch huyết dạ dày</a:t>
            </a:r>
            <a:br>
              <a:rPr lang="en-US" sz="2800">
                <a:latin typeface="Arial"/>
                <a:ea typeface="Arial"/>
                <a:cs typeface="Arial"/>
                <a:sym typeface="Arial"/>
              </a:rPr>
            </a:br>
            <a:endParaRPr sz="2800">
              <a:latin typeface="Arial"/>
              <a:ea typeface="Arial"/>
              <a:cs typeface="Arial"/>
              <a:sym typeface="Arial"/>
            </a:endParaRPr>
          </a:p>
        </p:txBody>
      </p:sp>
      <p:sp>
        <p:nvSpPr>
          <p:cNvPr id="234" name="Google Shape;234;p15"/>
          <p:cNvSpPr txBox="1"/>
          <p:nvPr/>
        </p:nvSpPr>
        <p:spPr>
          <a:xfrm>
            <a:off x="562708" y="1686875"/>
            <a:ext cx="3786554" cy="30492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800"/>
              </a:spcBef>
              <a:spcAft>
                <a:spcPts val="400"/>
              </a:spcAft>
              <a:buClr>
                <a:srgbClr val="FFFFFF"/>
              </a:buClr>
              <a:buSzPts val="3200"/>
              <a:buFont typeface="Viga"/>
              <a:buNone/>
            </a:pPr>
            <a:endParaRPr sz="1600" b="1" i="0" u="none" strike="noStrike" cap="none">
              <a:solidFill>
                <a:srgbClr val="FFFFFF"/>
              </a:solidFill>
              <a:latin typeface="Arial"/>
              <a:ea typeface="Arial"/>
              <a:cs typeface="Arial"/>
              <a:sym typeface="Arial"/>
            </a:endParaRPr>
          </a:p>
        </p:txBody>
      </p:sp>
      <p:sp>
        <p:nvSpPr>
          <p:cNvPr id="235" name="Google Shape;235;p15"/>
          <p:cNvSpPr txBox="1"/>
          <p:nvPr/>
        </p:nvSpPr>
        <p:spPr>
          <a:xfrm>
            <a:off x="0" y="4835723"/>
            <a:ext cx="13388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Netter</a:t>
            </a:r>
            <a:endParaRPr/>
          </a:p>
        </p:txBody>
      </p:sp>
      <p:pic>
        <p:nvPicPr>
          <p:cNvPr id="236" name="Google Shape;236;p15"/>
          <p:cNvPicPr preferRelativeResize="0"/>
          <p:nvPr/>
        </p:nvPicPr>
        <p:blipFill rotWithShape="1">
          <a:blip r:embed="rId3">
            <a:alphaModFix/>
          </a:blip>
          <a:srcRect t="9571" b="7921"/>
          <a:stretch/>
        </p:blipFill>
        <p:spPr>
          <a:xfrm>
            <a:off x="4349262" y="116499"/>
            <a:ext cx="4676079" cy="4910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Phân loại ung thư vùng tâm vị theo Siewert</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7" descr="figure 6"/>
          <p:cNvPicPr preferRelativeResize="0"/>
          <p:nvPr/>
        </p:nvPicPr>
        <p:blipFill rotWithShape="1">
          <a:blip r:embed="rId3">
            <a:alphaModFix/>
          </a:blip>
          <a:srcRect/>
          <a:stretch/>
        </p:blipFill>
        <p:spPr>
          <a:xfrm>
            <a:off x="118335" y="1195890"/>
            <a:ext cx="4615032" cy="3397177"/>
          </a:xfrm>
          <a:prstGeom prst="rect">
            <a:avLst/>
          </a:prstGeom>
          <a:noFill/>
          <a:ln>
            <a:noFill/>
          </a:ln>
        </p:spPr>
      </p:pic>
      <p:pic>
        <p:nvPicPr>
          <p:cNvPr id="247" name="Google Shape;247;p17" descr="figure 7"/>
          <p:cNvPicPr preferRelativeResize="0"/>
          <p:nvPr/>
        </p:nvPicPr>
        <p:blipFill rotWithShape="1">
          <a:blip r:embed="rId4">
            <a:alphaModFix/>
          </a:blip>
          <a:srcRect/>
          <a:stretch/>
        </p:blipFill>
        <p:spPr>
          <a:xfrm>
            <a:off x="4819425" y="1664372"/>
            <a:ext cx="4206240" cy="1814756"/>
          </a:xfrm>
          <a:prstGeom prst="rect">
            <a:avLst/>
          </a:prstGeom>
          <a:noFill/>
          <a:ln>
            <a:noFill/>
          </a:ln>
        </p:spPr>
      </p:pic>
      <p:sp>
        <p:nvSpPr>
          <p:cNvPr id="248" name="Google Shape;248;p17"/>
          <p:cNvSpPr txBox="1"/>
          <p:nvPr/>
        </p:nvSpPr>
        <p:spPr>
          <a:xfrm>
            <a:off x="-1" y="4835723"/>
            <a:ext cx="65621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Georgia"/>
                <a:ea typeface="Georgia"/>
                <a:cs typeface="Georgia"/>
                <a:sym typeface="Georgia"/>
              </a:rPr>
              <a:t>Japanese classification of gastric carcinoma: 3rd English edition - 2011</a:t>
            </a:r>
            <a:endParaRPr/>
          </a:p>
        </p:txBody>
      </p:sp>
      <p:sp>
        <p:nvSpPr>
          <p:cNvPr id="249" name="Google Shape;249;p17"/>
          <p:cNvSpPr txBox="1">
            <a:spLocks noGrp="1"/>
          </p:cNvSpPr>
          <p:nvPr>
            <p:ph type="title"/>
          </p:nvPr>
        </p:nvSpPr>
        <p:spPr>
          <a:xfrm>
            <a:off x="0" y="336734"/>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Hạch vùng trong ung thư dạ dày</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aphicFrame>
        <p:nvGraphicFramePr>
          <p:cNvPr id="254" name="Google Shape;254;p18"/>
          <p:cNvGraphicFramePr/>
          <p:nvPr/>
        </p:nvGraphicFramePr>
        <p:xfrm>
          <a:off x="649044" y="250566"/>
          <a:ext cx="7845925" cy="4642200"/>
        </p:xfrm>
        <a:graphic>
          <a:graphicData uri="http://schemas.openxmlformats.org/drawingml/2006/table">
            <a:tbl>
              <a:tblPr firstRow="1" bandRow="1">
                <a:noFill/>
                <a:tableStyleId>{29144B82-8710-46B7-A573-380C3D19BE50}</a:tableStyleId>
              </a:tblPr>
              <a:tblGrid>
                <a:gridCol w="338525">
                  <a:extLst>
                    <a:ext uri="{9D8B030D-6E8A-4147-A177-3AD203B41FA5}">
                      <a16:colId xmlns:a16="http://schemas.microsoft.com/office/drawing/2014/main" val="20000"/>
                    </a:ext>
                  </a:extLst>
                </a:gridCol>
                <a:gridCol w="7507400">
                  <a:extLst>
                    <a:ext uri="{9D8B030D-6E8A-4147-A177-3AD203B41FA5}">
                      <a16:colId xmlns:a16="http://schemas.microsoft.com/office/drawing/2014/main" val="20001"/>
                    </a:ext>
                  </a:extLst>
                </a:gridCol>
              </a:tblGrid>
              <a:tr h="197000">
                <a:tc>
                  <a:txBody>
                    <a:bodyPr/>
                    <a:lstStyle/>
                    <a:p>
                      <a:pPr marL="0" marR="0" lvl="0" indent="0" algn="l" rtl="0">
                        <a:lnSpc>
                          <a:spcPct val="100000"/>
                        </a:lnSpc>
                        <a:spcBef>
                          <a:spcPts val="0"/>
                        </a:spcBef>
                        <a:spcAft>
                          <a:spcPts val="0"/>
                        </a:spcAft>
                        <a:buNone/>
                      </a:pPr>
                      <a:r>
                        <a:rPr lang="en-US" sz="800" u="none" strike="noStrike" cap="none"/>
                        <a:t>No.</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Definition</a:t>
                      </a:r>
                      <a:endParaRPr/>
                    </a:p>
                  </a:txBody>
                  <a:tcPr marL="57150" marR="57150" marT="57150" marB="57150"/>
                </a:tc>
                <a:extLst>
                  <a:ext uri="{0D108BD9-81ED-4DB2-BD59-A6C34878D82A}">
                    <a16:rowId xmlns:a16="http://schemas.microsoft.com/office/drawing/2014/main" val="10000"/>
                  </a:ext>
                </a:extLst>
              </a:tr>
              <a:tr h="263550">
                <a:tc>
                  <a:txBody>
                    <a:bodyPr/>
                    <a:lstStyle/>
                    <a:p>
                      <a:pPr marL="0" marR="0" lvl="0" indent="0" algn="l" rtl="0">
                        <a:lnSpc>
                          <a:spcPct val="100000"/>
                        </a:lnSpc>
                        <a:spcBef>
                          <a:spcPts val="0"/>
                        </a:spcBef>
                        <a:spcAft>
                          <a:spcPts val="0"/>
                        </a:spcAft>
                        <a:buNone/>
                      </a:pPr>
                      <a:r>
                        <a:rPr lang="en-US" sz="800" u="none" strike="noStrike" cap="none"/>
                        <a:t>1</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Right paracardial LNs, including those along the first branch of the ascending limb of the left gastric artery.</a:t>
                      </a:r>
                      <a:endParaRPr/>
                    </a:p>
                  </a:txBody>
                  <a:tcPr marL="57150" marR="57150" marT="57150" marB="57150"/>
                </a:tc>
                <a:extLst>
                  <a:ext uri="{0D108BD9-81ED-4DB2-BD59-A6C34878D82A}">
                    <a16:rowId xmlns:a16="http://schemas.microsoft.com/office/drawing/2014/main" val="10001"/>
                  </a:ext>
                </a:extLst>
              </a:tr>
              <a:tr h="263550">
                <a:tc>
                  <a:txBody>
                    <a:bodyPr/>
                    <a:lstStyle/>
                    <a:p>
                      <a:pPr marL="0" marR="0" lvl="0" indent="0" algn="l" rtl="0">
                        <a:lnSpc>
                          <a:spcPct val="100000"/>
                        </a:lnSpc>
                        <a:spcBef>
                          <a:spcPts val="0"/>
                        </a:spcBef>
                        <a:spcAft>
                          <a:spcPts val="0"/>
                        </a:spcAft>
                        <a:buNone/>
                      </a:pPr>
                      <a:r>
                        <a:rPr lang="en-US" sz="800" u="none" strike="noStrike" cap="none"/>
                        <a:t>2</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Left paracardial LNs including those along the esophagocardiac branch of the left subphrenic artery</a:t>
                      </a:r>
                      <a:endParaRPr/>
                    </a:p>
                  </a:txBody>
                  <a:tcPr marL="57150" marR="57150" marT="57150" marB="57150"/>
                </a:tc>
                <a:extLst>
                  <a:ext uri="{0D108BD9-81ED-4DB2-BD59-A6C34878D82A}">
                    <a16:rowId xmlns:a16="http://schemas.microsoft.com/office/drawing/2014/main" val="10002"/>
                  </a:ext>
                </a:extLst>
              </a:tr>
              <a:tr h="263550">
                <a:tc>
                  <a:txBody>
                    <a:bodyPr/>
                    <a:lstStyle/>
                    <a:p>
                      <a:pPr marL="0" marR="0" lvl="0" indent="0" algn="l" rtl="0">
                        <a:lnSpc>
                          <a:spcPct val="100000"/>
                        </a:lnSpc>
                        <a:spcBef>
                          <a:spcPts val="0"/>
                        </a:spcBef>
                        <a:spcAft>
                          <a:spcPts val="0"/>
                        </a:spcAft>
                        <a:buNone/>
                      </a:pPr>
                      <a:r>
                        <a:rPr lang="en-US" sz="800" u="none" strike="noStrike" cap="none"/>
                        <a:t>3a</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Lesser curvature LNs along the branches of the left gastric artery</a:t>
                      </a:r>
                      <a:endParaRPr/>
                    </a:p>
                  </a:txBody>
                  <a:tcPr marL="57150" marR="57150" marT="57150" marB="57150"/>
                </a:tc>
                <a:extLst>
                  <a:ext uri="{0D108BD9-81ED-4DB2-BD59-A6C34878D82A}">
                    <a16:rowId xmlns:a16="http://schemas.microsoft.com/office/drawing/2014/main" val="10003"/>
                  </a:ext>
                </a:extLst>
              </a:tr>
              <a:tr h="263550">
                <a:tc>
                  <a:txBody>
                    <a:bodyPr/>
                    <a:lstStyle/>
                    <a:p>
                      <a:pPr marL="0" marR="0" lvl="0" indent="0" algn="l" rtl="0">
                        <a:lnSpc>
                          <a:spcPct val="100000"/>
                        </a:lnSpc>
                        <a:spcBef>
                          <a:spcPts val="0"/>
                        </a:spcBef>
                        <a:spcAft>
                          <a:spcPts val="0"/>
                        </a:spcAft>
                        <a:buNone/>
                      </a:pPr>
                      <a:r>
                        <a:rPr lang="en-US" sz="800" u="none" strike="noStrike" cap="none"/>
                        <a:t>3b</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Lesser curvature LNs along the 2nd branch and distal part of the right gastric artery</a:t>
                      </a:r>
                      <a:endParaRPr/>
                    </a:p>
                  </a:txBody>
                  <a:tcPr marL="57150" marR="57150" marT="57150" marB="57150"/>
                </a:tc>
                <a:extLst>
                  <a:ext uri="{0D108BD9-81ED-4DB2-BD59-A6C34878D82A}">
                    <a16:rowId xmlns:a16="http://schemas.microsoft.com/office/drawing/2014/main" val="10004"/>
                  </a:ext>
                </a:extLst>
              </a:tr>
              <a:tr h="263550">
                <a:tc>
                  <a:txBody>
                    <a:bodyPr/>
                    <a:lstStyle/>
                    <a:p>
                      <a:pPr marL="0" marR="0" lvl="0" indent="0" algn="l" rtl="0">
                        <a:lnSpc>
                          <a:spcPct val="100000"/>
                        </a:lnSpc>
                        <a:spcBef>
                          <a:spcPts val="0"/>
                        </a:spcBef>
                        <a:spcAft>
                          <a:spcPts val="0"/>
                        </a:spcAft>
                        <a:buNone/>
                      </a:pPr>
                      <a:r>
                        <a:rPr lang="en-US" sz="800" u="none" strike="noStrike" cap="none"/>
                        <a:t>4sa</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Left greater curvature LNs along the short gastric arteries (perigastric area)</a:t>
                      </a:r>
                      <a:endParaRPr/>
                    </a:p>
                  </a:txBody>
                  <a:tcPr marL="57150" marR="57150" marT="57150" marB="57150"/>
                </a:tc>
                <a:extLst>
                  <a:ext uri="{0D108BD9-81ED-4DB2-BD59-A6C34878D82A}">
                    <a16:rowId xmlns:a16="http://schemas.microsoft.com/office/drawing/2014/main" val="10005"/>
                  </a:ext>
                </a:extLst>
              </a:tr>
              <a:tr h="263550">
                <a:tc>
                  <a:txBody>
                    <a:bodyPr/>
                    <a:lstStyle/>
                    <a:p>
                      <a:pPr marL="0" marR="0" lvl="0" indent="0" algn="l" rtl="0">
                        <a:lnSpc>
                          <a:spcPct val="100000"/>
                        </a:lnSpc>
                        <a:spcBef>
                          <a:spcPts val="0"/>
                        </a:spcBef>
                        <a:spcAft>
                          <a:spcPts val="0"/>
                        </a:spcAft>
                        <a:buNone/>
                      </a:pPr>
                      <a:r>
                        <a:rPr lang="en-US" sz="800" u="none" strike="noStrike" cap="none"/>
                        <a:t>4sb</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Left greater curvature LNs along the left gastroepiploic artery (perigastric area)</a:t>
                      </a:r>
                      <a:endParaRPr/>
                    </a:p>
                  </a:txBody>
                  <a:tcPr marL="57150" marR="57150" marT="57150" marB="57150"/>
                </a:tc>
                <a:extLst>
                  <a:ext uri="{0D108BD9-81ED-4DB2-BD59-A6C34878D82A}">
                    <a16:rowId xmlns:a16="http://schemas.microsoft.com/office/drawing/2014/main" val="10006"/>
                  </a:ext>
                </a:extLst>
              </a:tr>
              <a:tr h="263550">
                <a:tc>
                  <a:txBody>
                    <a:bodyPr/>
                    <a:lstStyle/>
                    <a:p>
                      <a:pPr marL="0" marR="0" lvl="0" indent="0" algn="l" rtl="0">
                        <a:lnSpc>
                          <a:spcPct val="100000"/>
                        </a:lnSpc>
                        <a:spcBef>
                          <a:spcPts val="0"/>
                        </a:spcBef>
                        <a:spcAft>
                          <a:spcPts val="0"/>
                        </a:spcAft>
                        <a:buNone/>
                      </a:pPr>
                      <a:r>
                        <a:rPr lang="en-US" sz="800" u="none" strike="noStrike" cap="none"/>
                        <a:t>4d</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Rt. greater curvature LNs along the 2nd branch and distal part of the right gastroepiploic artery</a:t>
                      </a:r>
                      <a:endParaRPr/>
                    </a:p>
                  </a:txBody>
                  <a:tcPr marL="57150" marR="57150" marT="57150" marB="57150"/>
                </a:tc>
                <a:extLst>
                  <a:ext uri="{0D108BD9-81ED-4DB2-BD59-A6C34878D82A}">
                    <a16:rowId xmlns:a16="http://schemas.microsoft.com/office/drawing/2014/main" val="10007"/>
                  </a:ext>
                </a:extLst>
              </a:tr>
              <a:tr h="263550">
                <a:tc>
                  <a:txBody>
                    <a:bodyPr/>
                    <a:lstStyle/>
                    <a:p>
                      <a:pPr marL="0" marR="0" lvl="0" indent="0" algn="l" rtl="0">
                        <a:lnSpc>
                          <a:spcPct val="100000"/>
                        </a:lnSpc>
                        <a:spcBef>
                          <a:spcPts val="0"/>
                        </a:spcBef>
                        <a:spcAft>
                          <a:spcPts val="0"/>
                        </a:spcAft>
                        <a:buNone/>
                      </a:pPr>
                      <a:r>
                        <a:rPr lang="en-US" sz="800" u="none" strike="noStrike" cap="none"/>
                        <a:t>5</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Suprapyloric LNs along the 1st branch and proximal part of the right gastric artery</a:t>
                      </a:r>
                      <a:endParaRPr/>
                    </a:p>
                  </a:txBody>
                  <a:tcPr marL="57150" marR="57150" marT="57150" marB="57150"/>
                </a:tc>
                <a:extLst>
                  <a:ext uri="{0D108BD9-81ED-4DB2-BD59-A6C34878D82A}">
                    <a16:rowId xmlns:a16="http://schemas.microsoft.com/office/drawing/2014/main" val="10008"/>
                  </a:ext>
                </a:extLst>
              </a:tr>
              <a:tr h="263550">
                <a:tc>
                  <a:txBody>
                    <a:bodyPr/>
                    <a:lstStyle/>
                    <a:p>
                      <a:pPr marL="0" marR="0" lvl="0" indent="0" algn="l" rtl="0">
                        <a:lnSpc>
                          <a:spcPct val="100000"/>
                        </a:lnSpc>
                        <a:spcBef>
                          <a:spcPts val="0"/>
                        </a:spcBef>
                        <a:spcAft>
                          <a:spcPts val="0"/>
                        </a:spcAft>
                        <a:buNone/>
                      </a:pPr>
                      <a:r>
                        <a:rPr lang="en-US" sz="800" u="none" strike="noStrike" cap="none"/>
                        <a:t>6</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Infrapyloric LNs along the first branch and proximal part of the right gastroepiploic artery down to the confluence of the right gastroepiploic vein and the anterior superior pancreatoduodenal vein</a:t>
                      </a:r>
                      <a:endParaRPr/>
                    </a:p>
                  </a:txBody>
                  <a:tcPr marL="57150" marR="57150" marT="57150" marB="57150"/>
                </a:tc>
                <a:extLst>
                  <a:ext uri="{0D108BD9-81ED-4DB2-BD59-A6C34878D82A}">
                    <a16:rowId xmlns:a16="http://schemas.microsoft.com/office/drawing/2014/main" val="10009"/>
                  </a:ext>
                </a:extLst>
              </a:tr>
              <a:tr h="263550">
                <a:tc>
                  <a:txBody>
                    <a:bodyPr/>
                    <a:lstStyle/>
                    <a:p>
                      <a:pPr marL="0" marR="0" lvl="0" indent="0" algn="l" rtl="0">
                        <a:lnSpc>
                          <a:spcPct val="100000"/>
                        </a:lnSpc>
                        <a:spcBef>
                          <a:spcPts val="0"/>
                        </a:spcBef>
                        <a:spcAft>
                          <a:spcPts val="0"/>
                        </a:spcAft>
                        <a:buNone/>
                      </a:pPr>
                      <a:r>
                        <a:rPr lang="en-US" sz="800" u="none" strike="noStrike" cap="none"/>
                        <a:t>7</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along the trunk of left gastric artery between its root and the origin of its ascending branch</a:t>
                      </a:r>
                      <a:endParaRPr/>
                    </a:p>
                  </a:txBody>
                  <a:tcPr marL="57150" marR="57150" marT="57150" marB="57150"/>
                </a:tc>
                <a:extLst>
                  <a:ext uri="{0D108BD9-81ED-4DB2-BD59-A6C34878D82A}">
                    <a16:rowId xmlns:a16="http://schemas.microsoft.com/office/drawing/2014/main" val="10010"/>
                  </a:ext>
                </a:extLst>
              </a:tr>
              <a:tr h="263550">
                <a:tc>
                  <a:txBody>
                    <a:bodyPr/>
                    <a:lstStyle/>
                    <a:p>
                      <a:pPr marL="0" marR="0" lvl="0" indent="0" algn="l" rtl="0">
                        <a:lnSpc>
                          <a:spcPct val="100000"/>
                        </a:lnSpc>
                        <a:spcBef>
                          <a:spcPts val="0"/>
                        </a:spcBef>
                        <a:spcAft>
                          <a:spcPts val="0"/>
                        </a:spcAft>
                        <a:buNone/>
                      </a:pPr>
                      <a:r>
                        <a:rPr lang="en-US" sz="800" u="none" strike="noStrike" cap="none"/>
                        <a:t>8a</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Anterosuperior LNs along the common hepatic artery</a:t>
                      </a:r>
                      <a:endParaRPr/>
                    </a:p>
                  </a:txBody>
                  <a:tcPr marL="57150" marR="57150" marT="57150" marB="57150"/>
                </a:tc>
                <a:extLst>
                  <a:ext uri="{0D108BD9-81ED-4DB2-BD59-A6C34878D82A}">
                    <a16:rowId xmlns:a16="http://schemas.microsoft.com/office/drawing/2014/main" val="10011"/>
                  </a:ext>
                </a:extLst>
              </a:tr>
              <a:tr h="263550">
                <a:tc>
                  <a:txBody>
                    <a:bodyPr/>
                    <a:lstStyle/>
                    <a:p>
                      <a:pPr marL="0" marR="0" lvl="0" indent="0" algn="l" rtl="0">
                        <a:lnSpc>
                          <a:spcPct val="100000"/>
                        </a:lnSpc>
                        <a:spcBef>
                          <a:spcPts val="0"/>
                        </a:spcBef>
                        <a:spcAft>
                          <a:spcPts val="0"/>
                        </a:spcAft>
                        <a:buNone/>
                      </a:pPr>
                      <a:r>
                        <a:rPr lang="en-US" sz="800" u="none" strike="noStrike" cap="none"/>
                        <a:t>8p</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Posterior LNs along the common hepatic artery</a:t>
                      </a:r>
                      <a:endParaRPr/>
                    </a:p>
                  </a:txBody>
                  <a:tcPr marL="57150" marR="57150" marT="57150" marB="57150"/>
                </a:tc>
                <a:extLst>
                  <a:ext uri="{0D108BD9-81ED-4DB2-BD59-A6C34878D82A}">
                    <a16:rowId xmlns:a16="http://schemas.microsoft.com/office/drawing/2014/main" val="10012"/>
                  </a:ext>
                </a:extLst>
              </a:tr>
              <a:tr h="263550">
                <a:tc>
                  <a:txBody>
                    <a:bodyPr/>
                    <a:lstStyle/>
                    <a:p>
                      <a:pPr marL="0" marR="0" lvl="0" indent="0" algn="l" rtl="0">
                        <a:lnSpc>
                          <a:spcPct val="100000"/>
                        </a:lnSpc>
                        <a:spcBef>
                          <a:spcPts val="0"/>
                        </a:spcBef>
                        <a:spcAft>
                          <a:spcPts val="0"/>
                        </a:spcAft>
                        <a:buNone/>
                      </a:pPr>
                      <a:r>
                        <a:rPr lang="en-US" sz="800" u="none" strike="noStrike" cap="none"/>
                        <a:t>9</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Celiac artery LNs</a:t>
                      </a:r>
                      <a:endParaRPr/>
                    </a:p>
                  </a:txBody>
                  <a:tcPr marL="57150" marR="57150" marT="57150" marB="57150"/>
                </a:tc>
                <a:extLst>
                  <a:ext uri="{0D108BD9-81ED-4DB2-BD59-A6C34878D82A}">
                    <a16:rowId xmlns:a16="http://schemas.microsoft.com/office/drawing/2014/main" val="10013"/>
                  </a:ext>
                </a:extLst>
              </a:tr>
              <a:tr h="263550">
                <a:tc>
                  <a:txBody>
                    <a:bodyPr/>
                    <a:lstStyle/>
                    <a:p>
                      <a:pPr marL="0" marR="0" lvl="0" indent="0" algn="l" rtl="0">
                        <a:lnSpc>
                          <a:spcPct val="100000"/>
                        </a:lnSpc>
                        <a:spcBef>
                          <a:spcPts val="0"/>
                        </a:spcBef>
                        <a:spcAft>
                          <a:spcPts val="0"/>
                        </a:spcAft>
                        <a:buNone/>
                      </a:pPr>
                      <a:r>
                        <a:rPr lang="en-US" sz="800" u="none" strike="noStrike" cap="none"/>
                        <a:t>10</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Splenic hilar LNs including those adjacent to the splenic artery distal to the pancreatic tail, and those on the roots of the short gastric arteries and those along the left gastroepiploic artery proximal to its 1st gastric branch</a:t>
                      </a:r>
                      <a:endParaRPr/>
                    </a:p>
                  </a:txBody>
                  <a:tcPr marL="57150" marR="57150" marT="57150" marB="57150"/>
                </a:tc>
                <a:extLst>
                  <a:ext uri="{0D108BD9-81ED-4DB2-BD59-A6C34878D82A}">
                    <a16:rowId xmlns:a16="http://schemas.microsoft.com/office/drawing/2014/main" val="10014"/>
                  </a:ext>
                </a:extLst>
              </a:tr>
              <a:tr h="263550">
                <a:tc>
                  <a:txBody>
                    <a:bodyPr/>
                    <a:lstStyle/>
                    <a:p>
                      <a:pPr marL="0" marR="0" lvl="0" indent="0" algn="l" rtl="0">
                        <a:lnSpc>
                          <a:spcPct val="100000"/>
                        </a:lnSpc>
                        <a:spcBef>
                          <a:spcPts val="0"/>
                        </a:spcBef>
                        <a:spcAft>
                          <a:spcPts val="0"/>
                        </a:spcAft>
                        <a:buNone/>
                      </a:pPr>
                      <a:r>
                        <a:rPr lang="en-US" sz="800" u="none" strike="noStrike" cap="none"/>
                        <a:t>11p</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Proximal splenic artery LNs from its origin to halfway between its origin and the pancreatic tail end</a:t>
                      </a:r>
                      <a:endParaRPr/>
                    </a:p>
                  </a:txBody>
                  <a:tcPr marL="57150" marR="57150" marT="57150" marB="57150"/>
                </a:tc>
                <a:extLst>
                  <a:ext uri="{0D108BD9-81ED-4DB2-BD59-A6C34878D82A}">
                    <a16:rowId xmlns:a16="http://schemas.microsoft.com/office/drawing/2014/main" val="10015"/>
                  </a:ext>
                </a:extLst>
              </a:tr>
              <a:tr h="263550">
                <a:tc>
                  <a:txBody>
                    <a:bodyPr/>
                    <a:lstStyle/>
                    <a:p>
                      <a:pPr marL="0" marR="0" lvl="0" indent="0" algn="l" rtl="0">
                        <a:lnSpc>
                          <a:spcPct val="100000"/>
                        </a:lnSpc>
                        <a:spcBef>
                          <a:spcPts val="0"/>
                        </a:spcBef>
                        <a:spcAft>
                          <a:spcPts val="0"/>
                        </a:spcAft>
                        <a:buNone/>
                      </a:pPr>
                      <a:r>
                        <a:rPr lang="en-US" sz="800" u="none" strike="noStrike" cap="none"/>
                        <a:t>11d</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Distal splenic artery LNs from halfway between its origin and the pancreatic tail end to the end of the pancreatic tail</a:t>
                      </a:r>
                      <a:endParaRPr/>
                    </a:p>
                  </a:txBody>
                  <a:tcPr marL="57150" marR="57150" marT="57150" marB="57150"/>
                </a:tc>
                <a:extLst>
                  <a:ext uri="{0D108BD9-81ED-4DB2-BD59-A6C34878D82A}">
                    <a16:rowId xmlns:a16="http://schemas.microsoft.com/office/drawing/2014/main" val="10016"/>
                  </a:ext>
                </a:extLst>
              </a:tr>
            </a:tbl>
          </a:graphicData>
        </a:graphic>
      </p:graphicFrame>
      <p:sp>
        <p:nvSpPr>
          <p:cNvPr id="255" name="Google Shape;255;p18"/>
          <p:cNvSpPr txBox="1"/>
          <p:nvPr/>
        </p:nvSpPr>
        <p:spPr>
          <a:xfrm>
            <a:off x="-1" y="4835723"/>
            <a:ext cx="65621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Georgia"/>
                <a:ea typeface="Georgia"/>
                <a:cs typeface="Georgia"/>
                <a:sym typeface="Georgia"/>
              </a:rPr>
              <a:t>Japanese classification of gastric carcinoma: 3rd English edition - 2011</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aphicFrame>
        <p:nvGraphicFramePr>
          <p:cNvPr id="260" name="Google Shape;260;p19"/>
          <p:cNvGraphicFramePr/>
          <p:nvPr/>
        </p:nvGraphicFramePr>
        <p:xfrm>
          <a:off x="584498" y="236895"/>
          <a:ext cx="7975000" cy="4669530"/>
        </p:xfrm>
        <a:graphic>
          <a:graphicData uri="http://schemas.openxmlformats.org/drawingml/2006/table">
            <a:tbl>
              <a:tblPr firstRow="1" bandRow="1">
                <a:noFill/>
                <a:tableStyleId>{29144B82-8710-46B7-A573-380C3D19BE50}</a:tableStyleId>
              </a:tblPr>
              <a:tblGrid>
                <a:gridCol w="403475">
                  <a:extLst>
                    <a:ext uri="{9D8B030D-6E8A-4147-A177-3AD203B41FA5}">
                      <a16:colId xmlns:a16="http://schemas.microsoft.com/office/drawing/2014/main" val="20000"/>
                    </a:ext>
                  </a:extLst>
                </a:gridCol>
                <a:gridCol w="7571525">
                  <a:extLst>
                    <a:ext uri="{9D8B030D-6E8A-4147-A177-3AD203B41FA5}">
                      <a16:colId xmlns:a16="http://schemas.microsoft.com/office/drawing/2014/main" val="20001"/>
                    </a:ext>
                  </a:extLst>
                </a:gridCol>
              </a:tblGrid>
              <a:tr h="218525">
                <a:tc>
                  <a:txBody>
                    <a:bodyPr/>
                    <a:lstStyle/>
                    <a:p>
                      <a:pPr marL="0" marR="0" lvl="0" indent="0" algn="l" rtl="0">
                        <a:lnSpc>
                          <a:spcPct val="100000"/>
                        </a:lnSpc>
                        <a:spcBef>
                          <a:spcPts val="0"/>
                        </a:spcBef>
                        <a:spcAft>
                          <a:spcPts val="0"/>
                        </a:spcAft>
                        <a:buNone/>
                      </a:pPr>
                      <a:r>
                        <a:rPr lang="en-US" sz="800" b="0" u="none" strike="noStrike" cap="none"/>
                        <a:t>12a</a:t>
                      </a:r>
                      <a:endParaRPr/>
                    </a:p>
                  </a:txBody>
                  <a:tcPr marL="57150" marR="57150" marT="57150" marB="57150"/>
                </a:tc>
                <a:tc>
                  <a:txBody>
                    <a:bodyPr/>
                    <a:lstStyle/>
                    <a:p>
                      <a:pPr marL="0" marR="0" lvl="0" indent="0" algn="l" rtl="0">
                        <a:lnSpc>
                          <a:spcPct val="100000"/>
                        </a:lnSpc>
                        <a:spcBef>
                          <a:spcPts val="0"/>
                        </a:spcBef>
                        <a:spcAft>
                          <a:spcPts val="0"/>
                        </a:spcAft>
                        <a:buNone/>
                      </a:pPr>
                      <a:r>
                        <a:rPr lang="en-US" sz="800" b="0" u="none" strike="noStrike" cap="none"/>
                        <a:t>Hepatoduodenal ligament LNs along the proper hepatic artery, in the caudal half between the confluence of the right and left hepatic ducts and the upper border of the pancreas</a:t>
                      </a:r>
                      <a:endParaRPr/>
                    </a:p>
                  </a:txBody>
                  <a:tcPr marL="57150" marR="57150" marT="57150" marB="57150"/>
                </a:tc>
                <a:extLst>
                  <a:ext uri="{0D108BD9-81ED-4DB2-BD59-A6C34878D82A}">
                    <a16:rowId xmlns:a16="http://schemas.microsoft.com/office/drawing/2014/main" val="10000"/>
                  </a:ext>
                </a:extLst>
              </a:tr>
              <a:tr h="263550">
                <a:tc>
                  <a:txBody>
                    <a:bodyPr/>
                    <a:lstStyle/>
                    <a:p>
                      <a:pPr marL="0" marR="0" lvl="0" indent="0" algn="l" rtl="0">
                        <a:lnSpc>
                          <a:spcPct val="100000"/>
                        </a:lnSpc>
                        <a:spcBef>
                          <a:spcPts val="0"/>
                        </a:spcBef>
                        <a:spcAft>
                          <a:spcPts val="0"/>
                        </a:spcAft>
                        <a:buNone/>
                      </a:pPr>
                      <a:r>
                        <a:rPr lang="en-US" sz="800" u="none" strike="noStrike" cap="none"/>
                        <a:t>12b</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Hepatoduodenal ligament LNs along the bile duct, in the caudal half between the confluence of the right and left hepatic ducts and the upper border of the pancreas</a:t>
                      </a:r>
                      <a:endParaRPr/>
                    </a:p>
                  </a:txBody>
                  <a:tcPr marL="57150" marR="57150" marT="57150" marB="57150"/>
                </a:tc>
                <a:extLst>
                  <a:ext uri="{0D108BD9-81ED-4DB2-BD59-A6C34878D82A}">
                    <a16:rowId xmlns:a16="http://schemas.microsoft.com/office/drawing/2014/main" val="10001"/>
                  </a:ext>
                </a:extLst>
              </a:tr>
              <a:tr h="263550">
                <a:tc>
                  <a:txBody>
                    <a:bodyPr/>
                    <a:lstStyle/>
                    <a:p>
                      <a:pPr marL="0" marR="0" lvl="0" indent="0" algn="l" rtl="0">
                        <a:lnSpc>
                          <a:spcPct val="100000"/>
                        </a:lnSpc>
                        <a:spcBef>
                          <a:spcPts val="0"/>
                        </a:spcBef>
                        <a:spcAft>
                          <a:spcPts val="0"/>
                        </a:spcAft>
                        <a:buNone/>
                      </a:pPr>
                      <a:r>
                        <a:rPr lang="en-US" sz="800" u="none" strike="noStrike" cap="none"/>
                        <a:t>12p</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Hepatoduodenal ligament LNs along the portal vein in the caudal half between the confluence of the right and left hepatic ducts and the upper border of the pancreas</a:t>
                      </a:r>
                      <a:endParaRPr/>
                    </a:p>
                  </a:txBody>
                  <a:tcPr marL="57150" marR="57150" marT="57150" marB="57150"/>
                </a:tc>
                <a:extLst>
                  <a:ext uri="{0D108BD9-81ED-4DB2-BD59-A6C34878D82A}">
                    <a16:rowId xmlns:a16="http://schemas.microsoft.com/office/drawing/2014/main" val="10002"/>
                  </a:ext>
                </a:extLst>
              </a:tr>
              <a:tr h="263550">
                <a:tc>
                  <a:txBody>
                    <a:bodyPr/>
                    <a:lstStyle/>
                    <a:p>
                      <a:pPr marL="0" marR="0" lvl="0" indent="0" algn="l" rtl="0">
                        <a:lnSpc>
                          <a:spcPct val="100000"/>
                        </a:lnSpc>
                        <a:spcBef>
                          <a:spcPts val="0"/>
                        </a:spcBef>
                        <a:spcAft>
                          <a:spcPts val="0"/>
                        </a:spcAft>
                        <a:buNone/>
                      </a:pPr>
                      <a:r>
                        <a:rPr lang="en-US" sz="800" u="none" strike="noStrike" cap="none"/>
                        <a:t>13</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on the posterior surface of the pancreatic head cranial to the duodenal papilla</a:t>
                      </a:r>
                      <a:endParaRPr/>
                    </a:p>
                  </a:txBody>
                  <a:tcPr marL="57150" marR="57150" marT="57150" marB="57150"/>
                </a:tc>
                <a:extLst>
                  <a:ext uri="{0D108BD9-81ED-4DB2-BD59-A6C34878D82A}">
                    <a16:rowId xmlns:a16="http://schemas.microsoft.com/office/drawing/2014/main" val="10003"/>
                  </a:ext>
                </a:extLst>
              </a:tr>
              <a:tr h="263550">
                <a:tc>
                  <a:txBody>
                    <a:bodyPr/>
                    <a:lstStyle/>
                    <a:p>
                      <a:pPr marL="0" marR="0" lvl="0" indent="0" algn="l" rtl="0">
                        <a:lnSpc>
                          <a:spcPct val="100000"/>
                        </a:lnSpc>
                        <a:spcBef>
                          <a:spcPts val="0"/>
                        </a:spcBef>
                        <a:spcAft>
                          <a:spcPts val="0"/>
                        </a:spcAft>
                        <a:buNone/>
                      </a:pPr>
                      <a:r>
                        <a:rPr lang="en-US" sz="800" u="none" strike="noStrike" cap="none"/>
                        <a:t>14v</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along the superior mesenteric vein</a:t>
                      </a:r>
                      <a:endParaRPr/>
                    </a:p>
                  </a:txBody>
                  <a:tcPr marL="57150" marR="57150" marT="57150" marB="57150"/>
                </a:tc>
                <a:extLst>
                  <a:ext uri="{0D108BD9-81ED-4DB2-BD59-A6C34878D82A}">
                    <a16:rowId xmlns:a16="http://schemas.microsoft.com/office/drawing/2014/main" val="10004"/>
                  </a:ext>
                </a:extLst>
              </a:tr>
              <a:tr h="263550">
                <a:tc>
                  <a:txBody>
                    <a:bodyPr/>
                    <a:lstStyle/>
                    <a:p>
                      <a:pPr marL="0" marR="0" lvl="0" indent="0" algn="l" rtl="0">
                        <a:lnSpc>
                          <a:spcPct val="100000"/>
                        </a:lnSpc>
                        <a:spcBef>
                          <a:spcPts val="0"/>
                        </a:spcBef>
                        <a:spcAft>
                          <a:spcPts val="0"/>
                        </a:spcAft>
                        <a:buNone/>
                      </a:pPr>
                      <a:r>
                        <a:rPr lang="en-US" sz="800" u="none" strike="noStrike" cap="none"/>
                        <a:t>15</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along the middle colic vessels</a:t>
                      </a:r>
                      <a:endParaRPr/>
                    </a:p>
                  </a:txBody>
                  <a:tcPr marL="57150" marR="57150" marT="57150" marB="57150"/>
                </a:tc>
                <a:extLst>
                  <a:ext uri="{0D108BD9-81ED-4DB2-BD59-A6C34878D82A}">
                    <a16:rowId xmlns:a16="http://schemas.microsoft.com/office/drawing/2014/main" val="10005"/>
                  </a:ext>
                </a:extLst>
              </a:tr>
              <a:tr h="263550">
                <a:tc>
                  <a:txBody>
                    <a:bodyPr/>
                    <a:lstStyle/>
                    <a:p>
                      <a:pPr marL="0" marR="0" lvl="0" indent="0" algn="l" rtl="0">
                        <a:lnSpc>
                          <a:spcPct val="100000"/>
                        </a:lnSpc>
                        <a:spcBef>
                          <a:spcPts val="0"/>
                        </a:spcBef>
                        <a:spcAft>
                          <a:spcPts val="0"/>
                        </a:spcAft>
                        <a:buNone/>
                      </a:pPr>
                      <a:r>
                        <a:rPr lang="en-US" sz="800" u="none" strike="noStrike" cap="none"/>
                        <a:t>16a1</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Paraaortic LNs in the diaphragmatic aortic hiatus</a:t>
                      </a:r>
                      <a:endParaRPr/>
                    </a:p>
                  </a:txBody>
                  <a:tcPr marL="57150" marR="57150" marT="57150" marB="57150"/>
                </a:tc>
                <a:extLst>
                  <a:ext uri="{0D108BD9-81ED-4DB2-BD59-A6C34878D82A}">
                    <a16:rowId xmlns:a16="http://schemas.microsoft.com/office/drawing/2014/main" val="10006"/>
                  </a:ext>
                </a:extLst>
              </a:tr>
              <a:tr h="263550">
                <a:tc>
                  <a:txBody>
                    <a:bodyPr/>
                    <a:lstStyle/>
                    <a:p>
                      <a:pPr marL="0" marR="0" lvl="0" indent="0" algn="l" rtl="0">
                        <a:lnSpc>
                          <a:spcPct val="100000"/>
                        </a:lnSpc>
                        <a:spcBef>
                          <a:spcPts val="0"/>
                        </a:spcBef>
                        <a:spcAft>
                          <a:spcPts val="0"/>
                        </a:spcAft>
                        <a:buNone/>
                      </a:pPr>
                      <a:r>
                        <a:rPr lang="en-US" sz="800" u="none" strike="noStrike" cap="none"/>
                        <a:t>16a2</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Paraaortic LNs between the upper margin of the origin of the celiac artery and the lower border of the left renal vein</a:t>
                      </a:r>
                      <a:endParaRPr/>
                    </a:p>
                  </a:txBody>
                  <a:tcPr marL="57150" marR="57150" marT="57150" marB="57150"/>
                </a:tc>
                <a:extLst>
                  <a:ext uri="{0D108BD9-81ED-4DB2-BD59-A6C34878D82A}">
                    <a16:rowId xmlns:a16="http://schemas.microsoft.com/office/drawing/2014/main" val="10007"/>
                  </a:ext>
                </a:extLst>
              </a:tr>
              <a:tr h="263550">
                <a:tc>
                  <a:txBody>
                    <a:bodyPr/>
                    <a:lstStyle/>
                    <a:p>
                      <a:pPr marL="0" marR="0" lvl="0" indent="0" algn="l" rtl="0">
                        <a:lnSpc>
                          <a:spcPct val="100000"/>
                        </a:lnSpc>
                        <a:spcBef>
                          <a:spcPts val="0"/>
                        </a:spcBef>
                        <a:spcAft>
                          <a:spcPts val="0"/>
                        </a:spcAft>
                        <a:buNone/>
                      </a:pPr>
                      <a:r>
                        <a:rPr lang="en-US" sz="800" u="none" strike="noStrike" cap="none"/>
                        <a:t>16b1</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Paraaortic LNs between the lower border of the left renal vein and the upper border of the origin of the inferior mesenteric artery</a:t>
                      </a:r>
                      <a:endParaRPr/>
                    </a:p>
                  </a:txBody>
                  <a:tcPr marL="57150" marR="57150" marT="57150" marB="57150"/>
                </a:tc>
                <a:extLst>
                  <a:ext uri="{0D108BD9-81ED-4DB2-BD59-A6C34878D82A}">
                    <a16:rowId xmlns:a16="http://schemas.microsoft.com/office/drawing/2014/main" val="10008"/>
                  </a:ext>
                </a:extLst>
              </a:tr>
              <a:tr h="263550">
                <a:tc>
                  <a:txBody>
                    <a:bodyPr/>
                    <a:lstStyle/>
                    <a:p>
                      <a:pPr marL="0" marR="0" lvl="0" indent="0" algn="l" rtl="0">
                        <a:lnSpc>
                          <a:spcPct val="100000"/>
                        </a:lnSpc>
                        <a:spcBef>
                          <a:spcPts val="0"/>
                        </a:spcBef>
                        <a:spcAft>
                          <a:spcPts val="0"/>
                        </a:spcAft>
                        <a:buNone/>
                      </a:pPr>
                      <a:r>
                        <a:rPr lang="en-US" sz="800" u="none" strike="noStrike" cap="none"/>
                        <a:t>16b2</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Paraaortic LNs between the upper border of the origin of the inferior mesenteric artery and the aortic bifurcation</a:t>
                      </a:r>
                      <a:endParaRPr/>
                    </a:p>
                  </a:txBody>
                  <a:tcPr marL="57150" marR="57150" marT="57150" marB="57150"/>
                </a:tc>
                <a:extLst>
                  <a:ext uri="{0D108BD9-81ED-4DB2-BD59-A6C34878D82A}">
                    <a16:rowId xmlns:a16="http://schemas.microsoft.com/office/drawing/2014/main" val="10009"/>
                  </a:ext>
                </a:extLst>
              </a:tr>
              <a:tr h="263550">
                <a:tc>
                  <a:txBody>
                    <a:bodyPr/>
                    <a:lstStyle/>
                    <a:p>
                      <a:pPr marL="0" marR="0" lvl="0" indent="0" algn="l" rtl="0">
                        <a:lnSpc>
                          <a:spcPct val="100000"/>
                        </a:lnSpc>
                        <a:spcBef>
                          <a:spcPts val="0"/>
                        </a:spcBef>
                        <a:spcAft>
                          <a:spcPts val="0"/>
                        </a:spcAft>
                        <a:buNone/>
                      </a:pPr>
                      <a:r>
                        <a:rPr lang="en-US" sz="800" u="none" strike="noStrike" cap="none"/>
                        <a:t>17</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on the anterior surface of the pancreatic head beneath the pancreatic sheath</a:t>
                      </a:r>
                      <a:endParaRPr/>
                    </a:p>
                  </a:txBody>
                  <a:tcPr marL="57150" marR="57150" marT="57150" marB="57150"/>
                </a:tc>
                <a:extLst>
                  <a:ext uri="{0D108BD9-81ED-4DB2-BD59-A6C34878D82A}">
                    <a16:rowId xmlns:a16="http://schemas.microsoft.com/office/drawing/2014/main" val="10010"/>
                  </a:ext>
                </a:extLst>
              </a:tr>
              <a:tr h="263550">
                <a:tc>
                  <a:txBody>
                    <a:bodyPr/>
                    <a:lstStyle/>
                    <a:p>
                      <a:pPr marL="0" marR="0" lvl="0" indent="0" algn="l" rtl="0">
                        <a:lnSpc>
                          <a:spcPct val="100000"/>
                        </a:lnSpc>
                        <a:spcBef>
                          <a:spcPts val="0"/>
                        </a:spcBef>
                        <a:spcAft>
                          <a:spcPts val="0"/>
                        </a:spcAft>
                        <a:buNone/>
                      </a:pPr>
                      <a:r>
                        <a:rPr lang="en-US" sz="800" u="none" strike="noStrike" cap="none"/>
                        <a:t>18</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LNs along the inferior border of the pancreatic body</a:t>
                      </a:r>
                      <a:endParaRPr/>
                    </a:p>
                  </a:txBody>
                  <a:tcPr marL="57150" marR="57150" marT="57150" marB="57150"/>
                </a:tc>
                <a:extLst>
                  <a:ext uri="{0D108BD9-81ED-4DB2-BD59-A6C34878D82A}">
                    <a16:rowId xmlns:a16="http://schemas.microsoft.com/office/drawing/2014/main" val="10011"/>
                  </a:ext>
                </a:extLst>
              </a:tr>
              <a:tr h="263550">
                <a:tc>
                  <a:txBody>
                    <a:bodyPr/>
                    <a:lstStyle/>
                    <a:p>
                      <a:pPr marL="0" marR="0" lvl="0" indent="0" algn="l" rtl="0">
                        <a:lnSpc>
                          <a:spcPct val="100000"/>
                        </a:lnSpc>
                        <a:spcBef>
                          <a:spcPts val="0"/>
                        </a:spcBef>
                        <a:spcAft>
                          <a:spcPts val="0"/>
                        </a:spcAft>
                        <a:buNone/>
                      </a:pPr>
                      <a:r>
                        <a:rPr lang="en-US" sz="800" u="none" strike="noStrike" cap="none"/>
                        <a:t>19</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Infradiaphragmatic LNs predominantly along the subphrenic artery</a:t>
                      </a:r>
                      <a:endParaRPr/>
                    </a:p>
                  </a:txBody>
                  <a:tcPr marL="57150" marR="57150" marT="57150" marB="57150"/>
                </a:tc>
                <a:extLst>
                  <a:ext uri="{0D108BD9-81ED-4DB2-BD59-A6C34878D82A}">
                    <a16:rowId xmlns:a16="http://schemas.microsoft.com/office/drawing/2014/main" val="10012"/>
                  </a:ext>
                </a:extLst>
              </a:tr>
              <a:tr h="263550">
                <a:tc>
                  <a:txBody>
                    <a:bodyPr/>
                    <a:lstStyle/>
                    <a:p>
                      <a:pPr marL="0" marR="0" lvl="0" indent="0" algn="l" rtl="0">
                        <a:lnSpc>
                          <a:spcPct val="100000"/>
                        </a:lnSpc>
                        <a:spcBef>
                          <a:spcPts val="0"/>
                        </a:spcBef>
                        <a:spcAft>
                          <a:spcPts val="0"/>
                        </a:spcAft>
                        <a:buNone/>
                      </a:pPr>
                      <a:r>
                        <a:rPr lang="en-US" sz="800" u="none" strike="noStrike" cap="none"/>
                        <a:t>20</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Paraesophageal LNs in the diaphragmatic esophageal hiatus</a:t>
                      </a:r>
                      <a:endParaRPr/>
                    </a:p>
                  </a:txBody>
                  <a:tcPr marL="57150" marR="57150" marT="57150" marB="57150"/>
                </a:tc>
                <a:extLst>
                  <a:ext uri="{0D108BD9-81ED-4DB2-BD59-A6C34878D82A}">
                    <a16:rowId xmlns:a16="http://schemas.microsoft.com/office/drawing/2014/main" val="10013"/>
                  </a:ext>
                </a:extLst>
              </a:tr>
              <a:tr h="263550">
                <a:tc>
                  <a:txBody>
                    <a:bodyPr/>
                    <a:lstStyle/>
                    <a:p>
                      <a:pPr marL="0" marR="0" lvl="0" indent="0" algn="l" rtl="0">
                        <a:lnSpc>
                          <a:spcPct val="100000"/>
                        </a:lnSpc>
                        <a:spcBef>
                          <a:spcPts val="0"/>
                        </a:spcBef>
                        <a:spcAft>
                          <a:spcPts val="0"/>
                        </a:spcAft>
                        <a:buNone/>
                      </a:pPr>
                      <a:r>
                        <a:rPr lang="en-US" sz="800" u="none" strike="noStrike" cap="none"/>
                        <a:t>110</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Paraesophageal LNs in the lower thorax</a:t>
                      </a:r>
                      <a:endParaRPr/>
                    </a:p>
                  </a:txBody>
                  <a:tcPr marL="57150" marR="57150" marT="57150" marB="57150"/>
                </a:tc>
                <a:extLst>
                  <a:ext uri="{0D108BD9-81ED-4DB2-BD59-A6C34878D82A}">
                    <a16:rowId xmlns:a16="http://schemas.microsoft.com/office/drawing/2014/main" val="10014"/>
                  </a:ext>
                </a:extLst>
              </a:tr>
              <a:tr h="263550">
                <a:tc>
                  <a:txBody>
                    <a:bodyPr/>
                    <a:lstStyle/>
                    <a:p>
                      <a:pPr marL="0" marR="0" lvl="0" indent="0" algn="l" rtl="0">
                        <a:lnSpc>
                          <a:spcPct val="100000"/>
                        </a:lnSpc>
                        <a:spcBef>
                          <a:spcPts val="0"/>
                        </a:spcBef>
                        <a:spcAft>
                          <a:spcPts val="0"/>
                        </a:spcAft>
                        <a:buNone/>
                      </a:pPr>
                      <a:r>
                        <a:rPr lang="en-US" sz="800" u="none" strike="noStrike" cap="none"/>
                        <a:t>111</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Supradiaphragmatic LNs separate from the esophagus</a:t>
                      </a:r>
                      <a:endParaRPr/>
                    </a:p>
                  </a:txBody>
                  <a:tcPr marL="57150" marR="57150" marT="57150" marB="57150"/>
                </a:tc>
                <a:extLst>
                  <a:ext uri="{0D108BD9-81ED-4DB2-BD59-A6C34878D82A}">
                    <a16:rowId xmlns:a16="http://schemas.microsoft.com/office/drawing/2014/main" val="10015"/>
                  </a:ext>
                </a:extLst>
              </a:tr>
              <a:tr h="263550">
                <a:tc>
                  <a:txBody>
                    <a:bodyPr/>
                    <a:lstStyle/>
                    <a:p>
                      <a:pPr marL="0" marR="0" lvl="0" indent="0" algn="l" rtl="0">
                        <a:lnSpc>
                          <a:spcPct val="100000"/>
                        </a:lnSpc>
                        <a:spcBef>
                          <a:spcPts val="0"/>
                        </a:spcBef>
                        <a:spcAft>
                          <a:spcPts val="0"/>
                        </a:spcAft>
                        <a:buNone/>
                      </a:pPr>
                      <a:r>
                        <a:rPr lang="en-US" sz="800" u="none" strike="noStrike" cap="none"/>
                        <a:t>112</a:t>
                      </a:r>
                      <a:endParaRPr/>
                    </a:p>
                  </a:txBody>
                  <a:tcPr marL="57150" marR="57150" marT="57150" marB="57150"/>
                </a:tc>
                <a:tc>
                  <a:txBody>
                    <a:bodyPr/>
                    <a:lstStyle/>
                    <a:p>
                      <a:pPr marL="0" marR="0" lvl="0" indent="0" algn="l" rtl="0">
                        <a:lnSpc>
                          <a:spcPct val="100000"/>
                        </a:lnSpc>
                        <a:spcBef>
                          <a:spcPts val="0"/>
                        </a:spcBef>
                        <a:spcAft>
                          <a:spcPts val="0"/>
                        </a:spcAft>
                        <a:buNone/>
                      </a:pPr>
                      <a:r>
                        <a:rPr lang="en-US" sz="800" u="none" strike="noStrike" cap="none"/>
                        <a:t>Posterior mediastinal LNs separate from the esophagus and the esophageal hiatus</a:t>
                      </a:r>
                      <a:endParaRPr/>
                    </a:p>
                  </a:txBody>
                  <a:tcPr marL="57150" marR="57150" marT="57150" marB="57150"/>
                </a:tc>
                <a:extLst>
                  <a:ext uri="{0D108BD9-81ED-4DB2-BD59-A6C34878D82A}">
                    <a16:rowId xmlns:a16="http://schemas.microsoft.com/office/drawing/2014/main" val="10016"/>
                  </a:ext>
                </a:extLst>
              </a:tr>
            </a:tbl>
          </a:graphicData>
        </a:graphic>
      </p:graphicFrame>
      <p:sp>
        <p:nvSpPr>
          <p:cNvPr id="261" name="Google Shape;261;p19"/>
          <p:cNvSpPr txBox="1"/>
          <p:nvPr/>
        </p:nvSpPr>
        <p:spPr>
          <a:xfrm>
            <a:off x="-1" y="4835723"/>
            <a:ext cx="65621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Georgia"/>
                <a:ea typeface="Georgia"/>
                <a:cs typeface="Georgia"/>
                <a:sym typeface="Georgia"/>
              </a:rPr>
              <a:t>Japanese classification of gastric carcinoma: 3rd English edition - 2011</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204342" y="1942503"/>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2608917" y="1942503"/>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5013492" y="1942503"/>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txBox="1">
            <a:spLocks noGrp="1"/>
          </p:cNvSpPr>
          <p:nvPr>
            <p:ph type="title" idx="9"/>
          </p:nvPr>
        </p:nvSpPr>
        <p:spPr>
          <a:xfrm>
            <a:off x="1055850" y="93785"/>
            <a:ext cx="7032300" cy="1062215"/>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1800"/>
              </a:spcBef>
              <a:spcAft>
                <a:spcPts val="400"/>
              </a:spcAft>
              <a:buSzPts val="3700"/>
              <a:buNone/>
            </a:pPr>
            <a:r>
              <a:rPr lang="en-US" sz="4000">
                <a:latin typeface="Arial"/>
                <a:ea typeface="Arial"/>
                <a:cs typeface="Arial"/>
                <a:sym typeface="Arial"/>
              </a:rPr>
              <a:t>Nội dung</a:t>
            </a:r>
            <a:endParaRPr sz="4000">
              <a:latin typeface="Arial"/>
              <a:ea typeface="Arial"/>
              <a:cs typeface="Arial"/>
              <a:sym typeface="Arial"/>
            </a:endParaRPr>
          </a:p>
        </p:txBody>
      </p:sp>
      <p:sp>
        <p:nvSpPr>
          <p:cNvPr id="115" name="Google Shape;115;p2"/>
          <p:cNvSpPr txBox="1">
            <a:spLocks noGrp="1"/>
          </p:cNvSpPr>
          <p:nvPr>
            <p:ph type="subTitle" idx="2"/>
          </p:nvPr>
        </p:nvSpPr>
        <p:spPr>
          <a:xfrm>
            <a:off x="255444" y="1942829"/>
            <a:ext cx="1446263" cy="65888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100"/>
              <a:buNone/>
            </a:pPr>
            <a:r>
              <a:rPr lang="en-US" sz="1800">
                <a:latin typeface="Arial"/>
                <a:ea typeface="Arial"/>
                <a:cs typeface="Arial"/>
                <a:sym typeface="Arial"/>
              </a:rPr>
              <a:t>Dịch tễ</a:t>
            </a:r>
            <a:endParaRPr sz="1800">
              <a:latin typeface="Arial"/>
              <a:ea typeface="Arial"/>
              <a:cs typeface="Arial"/>
              <a:sym typeface="Arial"/>
            </a:endParaRPr>
          </a:p>
        </p:txBody>
      </p:sp>
      <p:sp>
        <p:nvSpPr>
          <p:cNvPr id="116" name="Google Shape;116;p2"/>
          <p:cNvSpPr txBox="1">
            <a:spLocks noGrp="1"/>
          </p:cNvSpPr>
          <p:nvPr>
            <p:ph type="title"/>
          </p:nvPr>
        </p:nvSpPr>
        <p:spPr>
          <a:xfrm>
            <a:off x="220242" y="1027366"/>
            <a:ext cx="1545739" cy="120602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9300"/>
              <a:buNone/>
            </a:pPr>
            <a:r>
              <a:rPr lang="en-US">
                <a:latin typeface="Arial"/>
                <a:ea typeface="Arial"/>
                <a:cs typeface="Arial"/>
                <a:sym typeface="Arial"/>
              </a:rPr>
              <a:t>1</a:t>
            </a:r>
            <a:endParaRPr>
              <a:latin typeface="Arial"/>
              <a:ea typeface="Arial"/>
              <a:cs typeface="Arial"/>
              <a:sym typeface="Arial"/>
            </a:endParaRPr>
          </a:p>
        </p:txBody>
      </p:sp>
      <p:sp>
        <p:nvSpPr>
          <p:cNvPr id="117" name="Google Shape;117;p2"/>
          <p:cNvSpPr txBox="1">
            <a:spLocks noGrp="1"/>
          </p:cNvSpPr>
          <p:nvPr>
            <p:ph type="subTitle" idx="4"/>
          </p:nvPr>
        </p:nvSpPr>
        <p:spPr>
          <a:xfrm>
            <a:off x="2660019" y="1942829"/>
            <a:ext cx="1446263" cy="65888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100"/>
              <a:buNone/>
            </a:pPr>
            <a:r>
              <a:rPr lang="en-US" sz="1800">
                <a:latin typeface="Arial"/>
                <a:ea typeface="Arial"/>
                <a:cs typeface="Arial"/>
                <a:sym typeface="Arial"/>
              </a:rPr>
              <a:t>Yếu tố </a:t>
            </a:r>
            <a:endParaRPr/>
          </a:p>
          <a:p>
            <a:pPr marL="0" lvl="0" indent="0" algn="ctr" rtl="0">
              <a:lnSpc>
                <a:spcPct val="100000"/>
              </a:lnSpc>
              <a:spcBef>
                <a:spcPts val="0"/>
              </a:spcBef>
              <a:spcAft>
                <a:spcPts val="0"/>
              </a:spcAft>
              <a:buSzPts val="2100"/>
              <a:buNone/>
            </a:pPr>
            <a:r>
              <a:rPr lang="en-US" sz="1800">
                <a:latin typeface="Arial"/>
                <a:ea typeface="Arial"/>
                <a:cs typeface="Arial"/>
                <a:sym typeface="Arial"/>
              </a:rPr>
              <a:t>nguy cơ</a:t>
            </a:r>
            <a:endParaRPr/>
          </a:p>
        </p:txBody>
      </p:sp>
      <p:sp>
        <p:nvSpPr>
          <p:cNvPr id="118" name="Google Shape;118;p2"/>
          <p:cNvSpPr txBox="1">
            <a:spLocks noGrp="1"/>
          </p:cNvSpPr>
          <p:nvPr>
            <p:ph type="title" idx="5"/>
          </p:nvPr>
        </p:nvSpPr>
        <p:spPr>
          <a:xfrm>
            <a:off x="2624817" y="1027366"/>
            <a:ext cx="1545739" cy="120602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9300"/>
              <a:buNone/>
            </a:pPr>
            <a:r>
              <a:rPr lang="en-US">
                <a:latin typeface="Arial"/>
                <a:ea typeface="Arial"/>
                <a:cs typeface="Arial"/>
                <a:sym typeface="Arial"/>
              </a:rPr>
              <a:t>2</a:t>
            </a:r>
            <a:endParaRPr>
              <a:latin typeface="Arial"/>
              <a:ea typeface="Arial"/>
              <a:cs typeface="Arial"/>
              <a:sym typeface="Arial"/>
            </a:endParaRPr>
          </a:p>
        </p:txBody>
      </p:sp>
      <p:sp>
        <p:nvSpPr>
          <p:cNvPr id="119" name="Google Shape;119;p2"/>
          <p:cNvSpPr txBox="1">
            <a:spLocks noGrp="1"/>
          </p:cNvSpPr>
          <p:nvPr>
            <p:ph type="subTitle" idx="7"/>
          </p:nvPr>
        </p:nvSpPr>
        <p:spPr>
          <a:xfrm>
            <a:off x="5064594" y="1945804"/>
            <a:ext cx="1446263" cy="658882"/>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100"/>
              <a:buNone/>
            </a:pPr>
            <a:r>
              <a:rPr lang="en-US" sz="1800">
                <a:latin typeface="Arial"/>
                <a:ea typeface="Arial"/>
                <a:cs typeface="Arial"/>
                <a:sym typeface="Arial"/>
              </a:rPr>
              <a:t>Giải phẫu</a:t>
            </a:r>
            <a:endParaRPr sz="1800">
              <a:latin typeface="Arial"/>
              <a:ea typeface="Arial"/>
              <a:cs typeface="Arial"/>
              <a:sym typeface="Arial"/>
            </a:endParaRPr>
          </a:p>
        </p:txBody>
      </p:sp>
      <p:sp>
        <p:nvSpPr>
          <p:cNvPr id="120" name="Google Shape;120;p2"/>
          <p:cNvSpPr txBox="1">
            <a:spLocks noGrp="1"/>
          </p:cNvSpPr>
          <p:nvPr>
            <p:ph type="title" idx="8"/>
          </p:nvPr>
        </p:nvSpPr>
        <p:spPr>
          <a:xfrm>
            <a:off x="5029392" y="1027366"/>
            <a:ext cx="1545739" cy="120602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9300"/>
              <a:buNone/>
            </a:pPr>
            <a:r>
              <a:rPr lang="en-US">
                <a:latin typeface="Arial"/>
                <a:ea typeface="Arial"/>
                <a:cs typeface="Arial"/>
                <a:sym typeface="Arial"/>
              </a:rPr>
              <a:t>3</a:t>
            </a:r>
            <a:endParaRPr>
              <a:latin typeface="Arial"/>
              <a:ea typeface="Arial"/>
              <a:cs typeface="Arial"/>
              <a:sym typeface="Arial"/>
            </a:endParaRPr>
          </a:p>
        </p:txBody>
      </p:sp>
      <p:sp>
        <p:nvSpPr>
          <p:cNvPr id="121" name="Google Shape;121;p2"/>
          <p:cNvSpPr/>
          <p:nvPr/>
        </p:nvSpPr>
        <p:spPr>
          <a:xfrm>
            <a:off x="220242" y="3507837"/>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2624817" y="3507837"/>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29392" y="3507837"/>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txBox="1"/>
          <p:nvPr/>
        </p:nvSpPr>
        <p:spPr>
          <a:xfrm>
            <a:off x="271344" y="3508163"/>
            <a:ext cx="1446263" cy="6588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Kumbh Sans"/>
              <a:buNone/>
            </a:pPr>
            <a:r>
              <a:rPr lang="en-US" sz="1800" b="1" i="0" u="none" strike="noStrike" cap="none">
                <a:solidFill>
                  <a:schemeClr val="lt1"/>
                </a:solidFill>
                <a:latin typeface="Arial"/>
                <a:ea typeface="Arial"/>
                <a:cs typeface="Arial"/>
                <a:sym typeface="Arial"/>
              </a:rPr>
              <a:t>Triệu chứng lâm sàng </a:t>
            </a:r>
            <a:endParaRPr/>
          </a:p>
        </p:txBody>
      </p:sp>
      <p:sp>
        <p:nvSpPr>
          <p:cNvPr id="125" name="Google Shape;125;p2"/>
          <p:cNvSpPr txBox="1"/>
          <p:nvPr/>
        </p:nvSpPr>
        <p:spPr>
          <a:xfrm>
            <a:off x="236142" y="2592700"/>
            <a:ext cx="1545739" cy="120602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9300"/>
              <a:buFont typeface="Viga"/>
              <a:buNone/>
            </a:pPr>
            <a:r>
              <a:rPr lang="en-US" sz="5300" b="1" i="0" u="none" strike="noStrike" cap="none">
                <a:solidFill>
                  <a:srgbClr val="FFFFFF"/>
                </a:solidFill>
                <a:latin typeface="Arial"/>
                <a:ea typeface="Arial"/>
                <a:cs typeface="Arial"/>
                <a:sym typeface="Arial"/>
              </a:rPr>
              <a:t>5</a:t>
            </a:r>
            <a:endParaRPr/>
          </a:p>
        </p:txBody>
      </p:sp>
      <p:sp>
        <p:nvSpPr>
          <p:cNvPr id="126" name="Google Shape;126;p2"/>
          <p:cNvSpPr txBox="1"/>
          <p:nvPr/>
        </p:nvSpPr>
        <p:spPr>
          <a:xfrm>
            <a:off x="2675919" y="3508163"/>
            <a:ext cx="1446263" cy="6588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Kumbh Sans"/>
              <a:buNone/>
            </a:pPr>
            <a:r>
              <a:rPr lang="en-US" sz="1800" b="1" i="0" u="none" strike="noStrike" cap="none">
                <a:solidFill>
                  <a:schemeClr val="lt1"/>
                </a:solidFill>
                <a:latin typeface="Arial"/>
                <a:ea typeface="Arial"/>
                <a:cs typeface="Arial"/>
                <a:sym typeface="Arial"/>
              </a:rPr>
              <a:t>Cận lâm sàng</a:t>
            </a:r>
            <a:endParaRPr sz="1800" b="1" i="0" u="none" strike="noStrike" cap="none">
              <a:solidFill>
                <a:schemeClr val="lt1"/>
              </a:solidFill>
              <a:latin typeface="Arial"/>
              <a:ea typeface="Arial"/>
              <a:cs typeface="Arial"/>
              <a:sym typeface="Arial"/>
            </a:endParaRPr>
          </a:p>
        </p:txBody>
      </p:sp>
      <p:sp>
        <p:nvSpPr>
          <p:cNvPr id="127" name="Google Shape;127;p2"/>
          <p:cNvSpPr txBox="1"/>
          <p:nvPr/>
        </p:nvSpPr>
        <p:spPr>
          <a:xfrm>
            <a:off x="2640717" y="2592700"/>
            <a:ext cx="1545739" cy="120602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9300"/>
              <a:buFont typeface="Viga"/>
              <a:buNone/>
            </a:pPr>
            <a:r>
              <a:rPr lang="en-US" sz="5300" b="1" i="0" u="none" strike="noStrike" cap="none">
                <a:solidFill>
                  <a:srgbClr val="FFFFFF"/>
                </a:solidFill>
                <a:latin typeface="Arial"/>
                <a:ea typeface="Arial"/>
                <a:cs typeface="Arial"/>
                <a:sym typeface="Arial"/>
              </a:rPr>
              <a:t>6</a:t>
            </a:r>
            <a:endParaRPr/>
          </a:p>
        </p:txBody>
      </p:sp>
      <p:sp>
        <p:nvSpPr>
          <p:cNvPr id="128" name="Google Shape;128;p2"/>
          <p:cNvSpPr txBox="1"/>
          <p:nvPr/>
        </p:nvSpPr>
        <p:spPr>
          <a:xfrm>
            <a:off x="5080494" y="3511138"/>
            <a:ext cx="1446263" cy="6588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Kumbh Sans"/>
              <a:buNone/>
            </a:pPr>
            <a:r>
              <a:rPr lang="en-US" sz="1800" b="1" i="0" u="none" strike="noStrike" cap="none">
                <a:solidFill>
                  <a:schemeClr val="lt1"/>
                </a:solidFill>
                <a:latin typeface="Arial"/>
                <a:ea typeface="Arial"/>
                <a:cs typeface="Arial"/>
                <a:sym typeface="Arial"/>
              </a:rPr>
              <a:t>Đánh giá  giai đoạn</a:t>
            </a:r>
            <a:endParaRPr sz="1800" b="1" i="0" u="none" strike="noStrike" cap="none">
              <a:solidFill>
                <a:schemeClr val="lt1"/>
              </a:solidFill>
              <a:latin typeface="Arial"/>
              <a:ea typeface="Arial"/>
              <a:cs typeface="Arial"/>
              <a:sym typeface="Arial"/>
            </a:endParaRPr>
          </a:p>
        </p:txBody>
      </p:sp>
      <p:sp>
        <p:nvSpPr>
          <p:cNvPr id="129" name="Google Shape;129;p2"/>
          <p:cNvSpPr txBox="1"/>
          <p:nvPr/>
        </p:nvSpPr>
        <p:spPr>
          <a:xfrm>
            <a:off x="5045292" y="2592700"/>
            <a:ext cx="1545739" cy="120602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9300"/>
              <a:buFont typeface="Viga"/>
              <a:buNone/>
            </a:pPr>
            <a:r>
              <a:rPr lang="en-US" sz="5300" b="1" i="0" u="none" strike="noStrike" cap="none">
                <a:solidFill>
                  <a:srgbClr val="FFFFFF"/>
                </a:solidFill>
                <a:latin typeface="Arial"/>
                <a:ea typeface="Arial"/>
                <a:cs typeface="Arial"/>
                <a:sym typeface="Arial"/>
              </a:rPr>
              <a:t>7</a:t>
            </a:r>
            <a:endParaRPr/>
          </a:p>
        </p:txBody>
      </p:sp>
      <p:sp>
        <p:nvSpPr>
          <p:cNvPr id="130" name="Google Shape;130;p2"/>
          <p:cNvSpPr/>
          <p:nvPr/>
        </p:nvSpPr>
        <p:spPr>
          <a:xfrm>
            <a:off x="7453269" y="1931288"/>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txBox="1"/>
          <p:nvPr/>
        </p:nvSpPr>
        <p:spPr>
          <a:xfrm>
            <a:off x="7504371" y="1934589"/>
            <a:ext cx="1446263" cy="6588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Kumbh Sans"/>
              <a:buNone/>
            </a:pPr>
            <a:r>
              <a:rPr lang="en-US" sz="1800" b="1" i="0" u="none" strike="noStrike" cap="none">
                <a:solidFill>
                  <a:schemeClr val="lt1"/>
                </a:solidFill>
                <a:latin typeface="Arial"/>
                <a:ea typeface="Arial"/>
                <a:cs typeface="Arial"/>
                <a:sym typeface="Arial"/>
              </a:rPr>
              <a:t>Giải phẫu bệnh</a:t>
            </a:r>
            <a:endParaRPr sz="1800" b="1" i="0" u="none" strike="noStrike" cap="none">
              <a:solidFill>
                <a:schemeClr val="lt1"/>
              </a:solidFill>
              <a:latin typeface="Arial"/>
              <a:ea typeface="Arial"/>
              <a:cs typeface="Arial"/>
              <a:sym typeface="Arial"/>
            </a:endParaRPr>
          </a:p>
        </p:txBody>
      </p:sp>
      <p:sp>
        <p:nvSpPr>
          <p:cNvPr id="132" name="Google Shape;132;p2"/>
          <p:cNvSpPr txBox="1"/>
          <p:nvPr/>
        </p:nvSpPr>
        <p:spPr>
          <a:xfrm>
            <a:off x="7469169" y="1016151"/>
            <a:ext cx="1545739" cy="120602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9300"/>
              <a:buFont typeface="Viga"/>
              <a:buNone/>
            </a:pPr>
            <a:r>
              <a:rPr lang="en-US" sz="5300" b="1" i="0" u="none" strike="noStrike" cap="none">
                <a:solidFill>
                  <a:srgbClr val="FFFFFF"/>
                </a:solidFill>
                <a:latin typeface="Arial"/>
                <a:ea typeface="Arial"/>
                <a:cs typeface="Arial"/>
                <a:sym typeface="Arial"/>
              </a:rPr>
              <a:t>4</a:t>
            </a:r>
            <a:endParaRPr/>
          </a:p>
        </p:txBody>
      </p:sp>
      <p:sp>
        <p:nvSpPr>
          <p:cNvPr id="133" name="Google Shape;133;p2"/>
          <p:cNvSpPr/>
          <p:nvPr/>
        </p:nvSpPr>
        <p:spPr>
          <a:xfrm>
            <a:off x="7469169" y="3496622"/>
            <a:ext cx="1569126" cy="670423"/>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txBox="1"/>
          <p:nvPr/>
        </p:nvSpPr>
        <p:spPr>
          <a:xfrm>
            <a:off x="7520271" y="3499923"/>
            <a:ext cx="1446263" cy="6588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Kumbh Sans"/>
              <a:buNone/>
            </a:pPr>
            <a:r>
              <a:rPr lang="en-US" sz="1800" b="1" i="0" u="none" strike="noStrike" cap="none" dirty="0" err="1">
                <a:solidFill>
                  <a:schemeClr val="lt1"/>
                </a:solidFill>
                <a:latin typeface="Arial"/>
                <a:ea typeface="Arial"/>
                <a:cs typeface="Arial"/>
                <a:sym typeface="Arial"/>
              </a:rPr>
              <a:t>Điều</a:t>
            </a:r>
            <a:r>
              <a:rPr lang="en-US" sz="1800" b="1" i="0" u="none" strike="noStrike" cap="none" dirty="0">
                <a:solidFill>
                  <a:schemeClr val="lt1"/>
                </a:solidFill>
                <a:latin typeface="Arial"/>
                <a:ea typeface="Arial"/>
                <a:cs typeface="Arial"/>
                <a:sym typeface="Arial"/>
              </a:rPr>
              <a:t> </a:t>
            </a:r>
            <a:r>
              <a:rPr lang="en-US" sz="1800" b="1" i="0" u="none" strike="noStrike" cap="none" dirty="0" err="1" smtClean="0">
                <a:solidFill>
                  <a:schemeClr val="lt1"/>
                </a:solidFill>
                <a:latin typeface="Arial"/>
                <a:ea typeface="Arial"/>
                <a:cs typeface="Arial"/>
                <a:sym typeface="Arial"/>
              </a:rPr>
              <a:t>trị</a:t>
            </a:r>
            <a:r>
              <a:rPr lang="en-US" sz="1800" b="1" i="0" u="none" strike="noStrike" cap="none" dirty="0" smtClean="0">
                <a:solidFill>
                  <a:schemeClr val="lt1"/>
                </a:solidFill>
                <a:latin typeface="Arial"/>
                <a:ea typeface="Arial"/>
                <a:cs typeface="Arial"/>
                <a:sym typeface="Arial"/>
              </a:rPr>
              <a:t/>
            </a:r>
            <a:br>
              <a:rPr lang="en-US" sz="1800" b="1" i="0" u="none" strike="noStrike" cap="none" dirty="0" smtClean="0">
                <a:solidFill>
                  <a:schemeClr val="lt1"/>
                </a:solidFill>
                <a:latin typeface="Arial"/>
                <a:ea typeface="Arial"/>
                <a:cs typeface="Arial"/>
                <a:sym typeface="Arial"/>
              </a:rPr>
            </a:br>
            <a:r>
              <a:rPr lang="en-US" sz="1800" b="1" i="0" u="none" strike="noStrike" cap="none" dirty="0" err="1" smtClean="0">
                <a:solidFill>
                  <a:schemeClr val="lt1"/>
                </a:solidFill>
                <a:latin typeface="Arial"/>
                <a:ea typeface="Arial"/>
                <a:cs typeface="Arial"/>
                <a:sym typeface="Arial"/>
              </a:rPr>
              <a:t>Tiên</a:t>
            </a:r>
            <a:r>
              <a:rPr lang="en-US" sz="1800" b="1" i="0" u="none" strike="noStrike" cap="none" dirty="0" smtClean="0">
                <a:solidFill>
                  <a:schemeClr val="lt1"/>
                </a:solidFill>
                <a:latin typeface="Arial"/>
                <a:ea typeface="Arial"/>
                <a:cs typeface="Arial"/>
                <a:sym typeface="Arial"/>
              </a:rPr>
              <a:t> </a:t>
            </a:r>
            <a:r>
              <a:rPr lang="en-US" sz="1800" b="1" i="0" u="none" strike="noStrike" cap="none" dirty="0" err="1" smtClean="0">
                <a:solidFill>
                  <a:schemeClr val="lt1"/>
                </a:solidFill>
                <a:latin typeface="Arial"/>
                <a:ea typeface="Arial"/>
                <a:cs typeface="Arial"/>
                <a:sym typeface="Arial"/>
              </a:rPr>
              <a:t>lượng</a:t>
            </a:r>
            <a:endParaRPr sz="1800" b="1" i="0" u="none" strike="noStrike" cap="none" dirty="0">
              <a:solidFill>
                <a:schemeClr val="lt1"/>
              </a:solidFill>
              <a:latin typeface="Arial"/>
              <a:ea typeface="Arial"/>
              <a:cs typeface="Arial"/>
              <a:sym typeface="Arial"/>
            </a:endParaRPr>
          </a:p>
        </p:txBody>
      </p:sp>
      <p:sp>
        <p:nvSpPr>
          <p:cNvPr id="135" name="Google Shape;135;p2"/>
          <p:cNvSpPr txBox="1"/>
          <p:nvPr/>
        </p:nvSpPr>
        <p:spPr>
          <a:xfrm>
            <a:off x="7485069" y="2581485"/>
            <a:ext cx="1545739" cy="120602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9300"/>
              <a:buFont typeface="Viga"/>
              <a:buNone/>
            </a:pPr>
            <a:r>
              <a:rPr lang="en-US" sz="5300" b="1" i="0" u="none" strike="noStrike" cap="none">
                <a:solidFill>
                  <a:srgbClr val="FFFFFF"/>
                </a:solidFill>
                <a:latin typeface="Arial"/>
                <a:ea typeface="Arial"/>
                <a:cs typeface="Arial"/>
                <a:sym typeface="Arial"/>
              </a:rPr>
              <a:t>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0"/>
          <p:cNvSpPr/>
          <p:nvPr/>
        </p:nvSpPr>
        <p:spPr>
          <a:xfrm>
            <a:off x="3001107" y="2851625"/>
            <a:ext cx="5637284"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0"/>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6000">
                <a:latin typeface="Arial"/>
                <a:ea typeface="Arial"/>
                <a:cs typeface="Arial"/>
                <a:sym typeface="Arial"/>
              </a:rPr>
              <a:t>Giải phẫu bệnh</a:t>
            </a:r>
            <a:endParaRPr sz="6000">
              <a:latin typeface="Arial"/>
              <a:ea typeface="Arial"/>
              <a:cs typeface="Arial"/>
              <a:sym typeface="Arial"/>
            </a:endParaRPr>
          </a:p>
        </p:txBody>
      </p:sp>
      <p:sp>
        <p:nvSpPr>
          <p:cNvPr id="268" name="Google Shape;268;p20"/>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269" name="Google Shape;269;p20"/>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4</a:t>
            </a:r>
            <a:endParaRPr sz="60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1"/>
          <p:cNvSpPr txBox="1">
            <a:spLocks noGrp="1"/>
          </p:cNvSpPr>
          <p:nvPr>
            <p:ph type="title"/>
          </p:nvPr>
        </p:nvSpPr>
        <p:spPr>
          <a:xfrm>
            <a:off x="161364" y="735610"/>
            <a:ext cx="9144000" cy="10286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800"/>
              </a:spcBef>
              <a:spcAft>
                <a:spcPts val="400"/>
              </a:spcAft>
              <a:buSzPts val="3600"/>
              <a:buNone/>
            </a:pPr>
            <a:r>
              <a:rPr lang="en-US" sz="2000">
                <a:latin typeface="Arial"/>
                <a:ea typeface="Arial"/>
                <a:cs typeface="Arial"/>
                <a:sym typeface="Arial"/>
              </a:rPr>
              <a:t>Giải phẫu bệnh đại thể</a:t>
            </a:r>
            <a:br>
              <a:rPr lang="en-US" sz="2000">
                <a:latin typeface="Arial"/>
                <a:ea typeface="Arial"/>
                <a:cs typeface="Arial"/>
                <a:sym typeface="Arial"/>
              </a:rPr>
            </a:br>
            <a:r>
              <a:rPr lang="en-US" sz="2000">
                <a:latin typeface="Arial"/>
                <a:ea typeface="Arial"/>
                <a:cs typeface="Arial"/>
                <a:sym typeface="Arial"/>
              </a:rPr>
              <a:t>Phân loại của Hội (Nghiên cứu) Ung thư Dạ dày Nhật Bản (JGCA) 2011</a:t>
            </a:r>
            <a:endParaRPr sz="2000">
              <a:latin typeface="Arial"/>
              <a:ea typeface="Arial"/>
              <a:cs typeface="Arial"/>
              <a:sym typeface="Arial"/>
            </a:endParaRPr>
          </a:p>
        </p:txBody>
      </p:sp>
      <p:pic>
        <p:nvPicPr>
          <p:cNvPr id="275" name="Google Shape;275;p21" descr="figure 4"/>
          <p:cNvPicPr preferRelativeResize="0"/>
          <p:nvPr/>
        </p:nvPicPr>
        <p:blipFill rotWithShape="1">
          <a:blip r:embed="rId3">
            <a:alphaModFix/>
          </a:blip>
          <a:srcRect/>
          <a:stretch/>
        </p:blipFill>
        <p:spPr>
          <a:xfrm>
            <a:off x="161364" y="1940467"/>
            <a:ext cx="4039160" cy="2962275"/>
          </a:xfrm>
          <a:prstGeom prst="rect">
            <a:avLst/>
          </a:prstGeom>
          <a:noFill/>
          <a:ln>
            <a:noFill/>
          </a:ln>
        </p:spPr>
      </p:pic>
      <p:pic>
        <p:nvPicPr>
          <p:cNvPr id="276" name="Google Shape;276;p21"/>
          <p:cNvPicPr preferRelativeResize="0"/>
          <p:nvPr/>
        </p:nvPicPr>
        <p:blipFill rotWithShape="1">
          <a:blip r:embed="rId4">
            <a:alphaModFix/>
          </a:blip>
          <a:srcRect/>
          <a:stretch/>
        </p:blipFill>
        <p:spPr>
          <a:xfrm>
            <a:off x="4943475" y="1940467"/>
            <a:ext cx="4039160" cy="296227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2" descr="figure 3"/>
          <p:cNvPicPr preferRelativeResize="0"/>
          <p:nvPr/>
        </p:nvPicPr>
        <p:blipFill rotWithShape="1">
          <a:blip r:embed="rId3">
            <a:alphaModFix/>
          </a:blip>
          <a:srcRect/>
          <a:stretch/>
        </p:blipFill>
        <p:spPr>
          <a:xfrm>
            <a:off x="1260475" y="1764254"/>
            <a:ext cx="2320925" cy="3225312"/>
          </a:xfrm>
          <a:prstGeom prst="rect">
            <a:avLst/>
          </a:prstGeom>
          <a:noFill/>
          <a:ln>
            <a:noFill/>
          </a:ln>
        </p:spPr>
      </p:pic>
      <p:pic>
        <p:nvPicPr>
          <p:cNvPr id="282" name="Google Shape;282;p22"/>
          <p:cNvPicPr preferRelativeResize="0"/>
          <p:nvPr/>
        </p:nvPicPr>
        <p:blipFill rotWithShape="1">
          <a:blip r:embed="rId4">
            <a:alphaModFix/>
          </a:blip>
          <a:srcRect/>
          <a:stretch/>
        </p:blipFill>
        <p:spPr>
          <a:xfrm>
            <a:off x="4424362" y="1764254"/>
            <a:ext cx="4170363" cy="3225312"/>
          </a:xfrm>
          <a:prstGeom prst="rect">
            <a:avLst/>
          </a:prstGeom>
          <a:noFill/>
          <a:ln>
            <a:noFill/>
          </a:ln>
        </p:spPr>
      </p:pic>
      <p:sp>
        <p:nvSpPr>
          <p:cNvPr id="283" name="Google Shape;283;p22"/>
          <p:cNvSpPr txBox="1">
            <a:spLocks noGrp="1"/>
          </p:cNvSpPr>
          <p:nvPr>
            <p:ph type="title"/>
          </p:nvPr>
        </p:nvSpPr>
        <p:spPr>
          <a:xfrm>
            <a:off x="161364" y="735610"/>
            <a:ext cx="9144000" cy="10286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800"/>
              </a:spcBef>
              <a:spcAft>
                <a:spcPts val="400"/>
              </a:spcAft>
              <a:buSzPts val="3600"/>
              <a:buNone/>
            </a:pPr>
            <a:r>
              <a:rPr lang="en-US" sz="2000">
                <a:latin typeface="Arial"/>
                <a:ea typeface="Arial"/>
                <a:cs typeface="Arial"/>
                <a:sym typeface="Arial"/>
              </a:rPr>
              <a:t>Giải phẫu bệnh đại thể</a:t>
            </a:r>
            <a:br>
              <a:rPr lang="en-US" sz="2000">
                <a:latin typeface="Arial"/>
                <a:ea typeface="Arial"/>
                <a:cs typeface="Arial"/>
                <a:sym typeface="Arial"/>
              </a:rPr>
            </a:br>
            <a:r>
              <a:rPr lang="en-US" sz="2000">
                <a:latin typeface="Arial"/>
                <a:ea typeface="Arial"/>
                <a:cs typeface="Arial"/>
                <a:sym typeface="Arial"/>
              </a:rPr>
              <a:t>Phân loại của Hội (Nghiên cứu) Ung thư Dạ dày Nhật Bản (JGCA) 2011</a:t>
            </a:r>
            <a:endParaRPr sz="20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3"/>
          <p:cNvSpPr txBox="1">
            <a:spLocks noGrp="1"/>
          </p:cNvSpPr>
          <p:nvPr>
            <p:ph type="title"/>
          </p:nvPr>
        </p:nvSpPr>
        <p:spPr>
          <a:xfrm>
            <a:off x="212239" y="193468"/>
            <a:ext cx="9144000" cy="10286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800"/>
              </a:spcBef>
              <a:spcAft>
                <a:spcPts val="400"/>
              </a:spcAft>
              <a:buSzPts val="3600"/>
              <a:buNone/>
            </a:pPr>
            <a:r>
              <a:rPr lang="en-US" sz="2000">
                <a:latin typeface="Arial"/>
                <a:ea typeface="Arial"/>
                <a:cs typeface="Arial"/>
                <a:sym typeface="Arial"/>
              </a:rPr>
              <a:t>Giải phẫu bệnh vi thể</a:t>
            </a:r>
            <a:br>
              <a:rPr lang="en-US" sz="2000">
                <a:latin typeface="Arial"/>
                <a:ea typeface="Arial"/>
                <a:cs typeface="Arial"/>
                <a:sym typeface="Arial"/>
              </a:rPr>
            </a:br>
            <a:r>
              <a:rPr lang="en-US" sz="2000">
                <a:latin typeface="Arial"/>
                <a:ea typeface="Arial"/>
                <a:cs typeface="Arial"/>
                <a:sym typeface="Arial"/>
              </a:rPr>
              <a:t>Phân loại theo Lauren 1965</a:t>
            </a:r>
            <a:endParaRPr sz="2000">
              <a:latin typeface="Arial"/>
              <a:ea typeface="Arial"/>
              <a:cs typeface="Arial"/>
              <a:sym typeface="Arial"/>
            </a:endParaRPr>
          </a:p>
        </p:txBody>
      </p:sp>
      <p:pic>
        <p:nvPicPr>
          <p:cNvPr id="289" name="Google Shape;289;p23"/>
          <p:cNvPicPr preferRelativeResize="0"/>
          <p:nvPr/>
        </p:nvPicPr>
        <p:blipFill rotWithShape="1">
          <a:blip r:embed="rId3">
            <a:alphaModFix/>
          </a:blip>
          <a:srcRect t="2387" b="63310"/>
          <a:stretch/>
        </p:blipFill>
        <p:spPr>
          <a:xfrm>
            <a:off x="4630365" y="0"/>
            <a:ext cx="4513635" cy="2374710"/>
          </a:xfrm>
          <a:prstGeom prst="rect">
            <a:avLst/>
          </a:prstGeom>
          <a:noFill/>
          <a:ln>
            <a:noFill/>
          </a:ln>
        </p:spPr>
      </p:pic>
      <p:pic>
        <p:nvPicPr>
          <p:cNvPr id="290" name="Google Shape;290;p23"/>
          <p:cNvPicPr preferRelativeResize="0"/>
          <p:nvPr/>
        </p:nvPicPr>
        <p:blipFill rotWithShape="1">
          <a:blip r:embed="rId4">
            <a:alphaModFix/>
          </a:blip>
          <a:srcRect t="5269"/>
          <a:stretch/>
        </p:blipFill>
        <p:spPr>
          <a:xfrm>
            <a:off x="416956" y="1187355"/>
            <a:ext cx="2388462" cy="3224658"/>
          </a:xfrm>
          <a:prstGeom prst="rect">
            <a:avLst/>
          </a:prstGeom>
          <a:noFill/>
          <a:ln>
            <a:noFill/>
          </a:ln>
        </p:spPr>
      </p:pic>
      <p:graphicFrame>
        <p:nvGraphicFramePr>
          <p:cNvPr id="291" name="Google Shape;291;p23"/>
          <p:cNvGraphicFramePr/>
          <p:nvPr/>
        </p:nvGraphicFramePr>
        <p:xfrm>
          <a:off x="3129849" y="2320119"/>
          <a:ext cx="5921600" cy="2743220"/>
        </p:xfrm>
        <a:graphic>
          <a:graphicData uri="http://schemas.openxmlformats.org/drawingml/2006/table">
            <a:tbl>
              <a:tblPr firstRow="1" bandRow="1">
                <a:noFill/>
                <a:tableStyleId>{6D92ACC3-6369-4C58-8B02-539A229690E8}</a:tableStyleId>
              </a:tblPr>
              <a:tblGrid>
                <a:gridCol w="2960800">
                  <a:extLst>
                    <a:ext uri="{9D8B030D-6E8A-4147-A177-3AD203B41FA5}">
                      <a16:colId xmlns:a16="http://schemas.microsoft.com/office/drawing/2014/main" val="20000"/>
                    </a:ext>
                  </a:extLst>
                </a:gridCol>
                <a:gridCol w="2960800">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None/>
                      </a:pPr>
                      <a:r>
                        <a:rPr lang="en-US" sz="1400" u="none" strike="noStrike" cap="none" dirty="0" err="1"/>
                        <a:t>Loại</a:t>
                      </a:r>
                      <a:r>
                        <a:rPr lang="en-US" sz="1400" u="none" strike="noStrike" cap="none" dirty="0"/>
                        <a:t> </a:t>
                      </a:r>
                      <a:r>
                        <a:rPr lang="en-US" sz="1400" u="none" strike="noStrike" cap="none" dirty="0" err="1"/>
                        <a:t>chuyển</a:t>
                      </a:r>
                      <a:r>
                        <a:rPr lang="en-US" sz="1400" u="none" strike="noStrike" cap="none" dirty="0"/>
                        <a:t> </a:t>
                      </a:r>
                      <a:r>
                        <a:rPr lang="en-US" sz="1400" u="none" strike="noStrike" cap="none" dirty="0" err="1"/>
                        <a:t>sản</a:t>
                      </a:r>
                      <a:r>
                        <a:rPr lang="en-US" sz="1400" u="none" strike="noStrike" cap="none" dirty="0"/>
                        <a:t> </a:t>
                      </a:r>
                      <a:r>
                        <a:rPr lang="en-US" sz="1400" u="none" strike="noStrike" cap="none" dirty="0" err="1"/>
                        <a:t>ruột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Loại lan toả</a:t>
                      </a:r>
                      <a:endParaRPr sz="1400" u="none" strike="noStrike" cap="none"/>
                    </a:p>
                  </a:txBody>
                  <a:tcPr marL="91450" marR="91450" marT="45725" marB="45725"/>
                </a:tc>
                <a:extLst>
                  <a:ext uri="{0D108BD9-81ED-4DB2-BD59-A6C34878D82A}">
                    <a16:rowId xmlns:a16="http://schemas.microsoft.com/office/drawing/2014/main" val="10000"/>
                  </a:ext>
                </a:extLst>
              </a:tr>
              <a:tr h="2286000">
                <a:tc>
                  <a:txBody>
                    <a:bodyPr/>
                    <a:lstStyle/>
                    <a:p>
                      <a:pPr marL="0" marR="0" lvl="0" indent="0" algn="l" rtl="0">
                        <a:lnSpc>
                          <a:spcPct val="100000"/>
                        </a:lnSpc>
                        <a:spcBef>
                          <a:spcPts val="0"/>
                        </a:spcBef>
                        <a:spcAft>
                          <a:spcPts val="0"/>
                        </a:spcAft>
                        <a:buNone/>
                      </a:pPr>
                      <a:r>
                        <a:rPr lang="en-US" sz="1400" u="none" strike="noStrike" cap="none" dirty="0" err="1"/>
                        <a:t>Yếu</a:t>
                      </a:r>
                      <a:r>
                        <a:rPr lang="en-US" sz="1400" u="none" strike="noStrike" cap="none" dirty="0"/>
                        <a:t> </a:t>
                      </a:r>
                      <a:r>
                        <a:rPr lang="en-US" sz="1400" u="none" strike="noStrike" cap="none" dirty="0" err="1"/>
                        <a:t>tố</a:t>
                      </a:r>
                      <a:r>
                        <a:rPr lang="en-US" sz="1400" u="none" strike="noStrike" cap="none" dirty="0"/>
                        <a:t> </a:t>
                      </a:r>
                      <a:r>
                        <a:rPr lang="en-US" sz="1400" u="none" strike="noStrike" cap="none" dirty="0" err="1"/>
                        <a:t>môi</a:t>
                      </a:r>
                      <a:r>
                        <a:rPr lang="en-US" sz="1400" u="none" strike="noStrike" cap="none" dirty="0"/>
                        <a:t> </a:t>
                      </a:r>
                      <a:r>
                        <a:rPr lang="en-US" sz="1400" u="none" strike="noStrike" cap="none" dirty="0" err="1"/>
                        <a:t>trường</a:t>
                      </a:r>
                      <a:endParaRPr sz="1400" u="none" strike="noStrike" cap="none" dirty="0"/>
                    </a:p>
                    <a:p>
                      <a:pPr marL="0" marR="0" lvl="0" indent="0" algn="l" rtl="0">
                        <a:lnSpc>
                          <a:spcPct val="100000"/>
                        </a:lnSpc>
                        <a:spcBef>
                          <a:spcPts val="0"/>
                        </a:spcBef>
                        <a:spcAft>
                          <a:spcPts val="0"/>
                        </a:spcAft>
                        <a:buNone/>
                      </a:pPr>
                      <a:r>
                        <a:rPr lang="en-US" sz="1400" u="none" strike="noStrike" cap="none" dirty="0" err="1"/>
                        <a:t>Viêm</a:t>
                      </a:r>
                      <a:r>
                        <a:rPr lang="en-US" sz="1400" u="none" strike="noStrike" cap="none" dirty="0"/>
                        <a:t> </a:t>
                      </a:r>
                      <a:r>
                        <a:rPr lang="en-US" sz="1400" u="none" strike="noStrike" cap="none" dirty="0" err="1"/>
                        <a:t>teo</a:t>
                      </a:r>
                      <a:r>
                        <a:rPr lang="en-US" sz="1400" u="none" strike="noStrike" cap="none" dirty="0"/>
                        <a:t> </a:t>
                      </a:r>
                      <a:r>
                        <a:rPr lang="en-US" sz="1400" u="none" strike="noStrike" cap="none" dirty="0" err="1"/>
                        <a:t>niêm</a:t>
                      </a:r>
                      <a:r>
                        <a:rPr lang="en-US" sz="1400" u="none" strike="noStrike" cap="none" dirty="0"/>
                        <a:t> </a:t>
                      </a:r>
                      <a:r>
                        <a:rPr lang="en-US" sz="1400" u="none" strike="noStrike" cap="none" dirty="0" err="1"/>
                        <a:t>mạc</a:t>
                      </a:r>
                      <a:r>
                        <a:rPr lang="en-US" sz="1400" u="none" strike="noStrike" cap="none" dirty="0"/>
                        <a:t> </a:t>
                      </a:r>
                      <a:r>
                        <a:rPr lang="en-US" sz="1400" u="none" strike="noStrike" cap="none" dirty="0" err="1"/>
                        <a:t>dạ</a:t>
                      </a:r>
                      <a:r>
                        <a:rPr lang="en-US" sz="1400" u="none" strike="noStrike" cap="none" dirty="0"/>
                        <a:t> </a:t>
                      </a:r>
                      <a:r>
                        <a:rPr lang="en-US" sz="1400" u="none" strike="noStrike" cap="none" dirty="0" err="1"/>
                        <a:t>dày</a:t>
                      </a:r>
                      <a:r>
                        <a:rPr lang="en-US" sz="1400" u="none" strike="noStrike" cap="none" dirty="0"/>
                        <a:t>, </a:t>
                      </a:r>
                      <a:r>
                        <a:rPr lang="en-US" sz="1400" u="none" strike="noStrike" cap="none" dirty="0" err="1"/>
                        <a:t>chuyển</a:t>
                      </a:r>
                      <a:r>
                        <a:rPr lang="en-US" sz="1400" u="none" strike="noStrike" cap="none" dirty="0"/>
                        <a:t> </a:t>
                      </a:r>
                      <a:r>
                        <a:rPr lang="en-US" sz="1400" u="none" strike="noStrike" cap="none" dirty="0" err="1"/>
                        <a:t>sản</a:t>
                      </a:r>
                      <a:r>
                        <a:rPr lang="en-US" sz="1400" u="none" strike="noStrike" cap="none" dirty="0"/>
                        <a:t> </a:t>
                      </a:r>
                      <a:r>
                        <a:rPr lang="en-US" sz="1400" u="none" strike="noStrike" cap="none" dirty="0" err="1"/>
                        <a:t>niêm</a:t>
                      </a:r>
                      <a:r>
                        <a:rPr lang="en-US" sz="1400" u="none" strike="noStrike" cap="none" dirty="0"/>
                        <a:t> </a:t>
                      </a:r>
                      <a:r>
                        <a:rPr lang="en-US" sz="1400" u="none" strike="noStrike" cap="none" dirty="0" err="1"/>
                        <a:t>mạc</a:t>
                      </a:r>
                      <a:r>
                        <a:rPr lang="en-US" sz="1400" u="none" strike="noStrike" cap="none" dirty="0"/>
                        <a:t> </a:t>
                      </a:r>
                      <a:r>
                        <a:rPr lang="en-US" sz="1400" u="none" strike="noStrike" cap="none" dirty="0" err="1"/>
                        <a:t>ruột</a:t>
                      </a:r>
                      <a:r>
                        <a:rPr lang="en-US" sz="1400" u="none" strike="noStrike" cap="none" dirty="0"/>
                        <a:t> ở </a:t>
                      </a:r>
                      <a:r>
                        <a:rPr lang="en-US" sz="1400" u="none" strike="noStrike" cap="none" dirty="0" err="1"/>
                        <a:t>dạ</a:t>
                      </a:r>
                      <a:r>
                        <a:rPr lang="en-US" sz="1400" u="none" strike="noStrike" cap="none" dirty="0"/>
                        <a:t> </a:t>
                      </a:r>
                      <a:r>
                        <a:rPr lang="en-US" sz="1400" u="none" strike="noStrike" cap="none" dirty="0" err="1"/>
                        <a:t>dày</a:t>
                      </a:r>
                      <a:endParaRPr sz="1400" u="none" strike="noStrike" cap="none" dirty="0"/>
                    </a:p>
                    <a:p>
                      <a:pPr marL="0" marR="0" lvl="0" indent="0" algn="l" rtl="0">
                        <a:lnSpc>
                          <a:spcPct val="100000"/>
                        </a:lnSpc>
                        <a:spcBef>
                          <a:spcPts val="0"/>
                        </a:spcBef>
                        <a:spcAft>
                          <a:spcPts val="0"/>
                        </a:spcAft>
                        <a:buNone/>
                      </a:pPr>
                      <a:r>
                        <a:rPr lang="en-US" sz="1400" u="none" strike="noStrike" cap="none" dirty="0" err="1"/>
                        <a:t>Tỷ</a:t>
                      </a:r>
                      <a:r>
                        <a:rPr lang="en-US" sz="1400" u="none" strike="noStrike" cap="none" dirty="0"/>
                        <a:t> </a:t>
                      </a:r>
                      <a:r>
                        <a:rPr lang="en-US" sz="1400" u="none" strike="noStrike" cap="none" dirty="0" err="1"/>
                        <a:t>lệ</a:t>
                      </a:r>
                      <a:r>
                        <a:rPr lang="en-US" sz="1400" u="none" strike="noStrike" cap="none" dirty="0"/>
                        <a:t> </a:t>
                      </a:r>
                      <a:r>
                        <a:rPr lang="en-US" sz="1400" u="none" strike="noStrike" cap="none" dirty="0" err="1"/>
                        <a:t>mắc</a:t>
                      </a:r>
                      <a:r>
                        <a:rPr lang="en-US" sz="1400" u="none" strike="noStrike" cap="none" dirty="0"/>
                        <a:t> </a:t>
                      </a:r>
                      <a:r>
                        <a:rPr lang="en-US" sz="1400" u="none" strike="noStrike" cap="none" dirty="0" err="1"/>
                        <a:t>bệnh</a:t>
                      </a:r>
                      <a:r>
                        <a:rPr lang="en-US" sz="1400" u="none" strike="noStrike" cap="none" dirty="0"/>
                        <a:t> </a:t>
                      </a:r>
                      <a:r>
                        <a:rPr lang="en-US" sz="1400" u="none" strike="noStrike" cap="none" dirty="0" err="1"/>
                        <a:t>tăng</a:t>
                      </a:r>
                      <a:r>
                        <a:rPr lang="en-US" sz="1400" u="none" strike="noStrike" cap="none" dirty="0"/>
                        <a:t> </a:t>
                      </a:r>
                      <a:r>
                        <a:rPr lang="en-US" sz="1400" u="none" strike="noStrike" cap="none" dirty="0" err="1"/>
                        <a:t>dần</a:t>
                      </a:r>
                      <a:r>
                        <a:rPr lang="en-US" sz="1400" u="none" strike="noStrike" cap="none" dirty="0"/>
                        <a:t> </a:t>
                      </a:r>
                      <a:r>
                        <a:rPr lang="en-US" sz="1400" u="none" strike="noStrike" cap="none" dirty="0" err="1"/>
                        <a:t>theo</a:t>
                      </a:r>
                      <a:r>
                        <a:rPr lang="en-US" sz="1400" u="none" strike="noStrike" cap="none" dirty="0"/>
                        <a:t> </a:t>
                      </a:r>
                      <a:r>
                        <a:rPr lang="en-US" sz="1400" u="none" strike="noStrike" cap="none" dirty="0" err="1"/>
                        <a:t>tuổi</a:t>
                      </a:r>
                      <a:endParaRPr sz="1400" u="none" strike="noStrike" cap="none" dirty="0"/>
                    </a:p>
                    <a:p>
                      <a:pPr marL="0" marR="0" lvl="0" indent="0" algn="l" rtl="0">
                        <a:lnSpc>
                          <a:spcPct val="100000"/>
                        </a:lnSpc>
                        <a:spcBef>
                          <a:spcPts val="0"/>
                        </a:spcBef>
                        <a:spcAft>
                          <a:spcPts val="0"/>
                        </a:spcAft>
                        <a:buNone/>
                      </a:pPr>
                      <a:r>
                        <a:rPr lang="en-US" sz="1400" u="none" strike="noStrike" cap="none" dirty="0" err="1"/>
                        <a:t>Loại</a:t>
                      </a:r>
                      <a:r>
                        <a:rPr lang="en-US" sz="1400" u="none" strike="noStrike" cap="none" dirty="0"/>
                        <a:t> </a:t>
                      </a:r>
                      <a:r>
                        <a:rPr lang="en-US" sz="1400" u="none" strike="noStrike" cap="none" dirty="0" err="1"/>
                        <a:t>tế</a:t>
                      </a:r>
                      <a:r>
                        <a:rPr lang="en-US" sz="1400" u="none" strike="noStrike" cap="none" dirty="0"/>
                        <a:t> </a:t>
                      </a:r>
                      <a:r>
                        <a:rPr lang="en-US" sz="1400" u="none" strike="noStrike" cap="none" dirty="0" err="1"/>
                        <a:t>bào</a:t>
                      </a:r>
                      <a:r>
                        <a:rPr lang="en-US" sz="1400" u="none" strike="noStrike" cap="none" dirty="0"/>
                        <a:t> </a:t>
                      </a:r>
                      <a:r>
                        <a:rPr lang="en-US" sz="1400" u="none" strike="noStrike" cap="none" dirty="0" err="1"/>
                        <a:t>tuyến</a:t>
                      </a:r>
                      <a:endParaRPr sz="1400" u="none" strike="noStrike" cap="none" dirty="0"/>
                    </a:p>
                    <a:p>
                      <a:pPr marL="0" marR="0" lvl="0" indent="0" algn="l" rtl="0">
                        <a:lnSpc>
                          <a:spcPct val="100000"/>
                        </a:lnSpc>
                        <a:spcBef>
                          <a:spcPts val="0"/>
                        </a:spcBef>
                        <a:spcAft>
                          <a:spcPts val="0"/>
                        </a:spcAft>
                        <a:buNone/>
                      </a:pPr>
                      <a:endParaRPr sz="1400" u="none" strike="noStrike" cap="none" dirty="0"/>
                    </a:p>
                    <a:p>
                      <a:pPr marL="0" marR="0" lvl="0" indent="0" algn="l" rtl="0">
                        <a:lnSpc>
                          <a:spcPct val="100000"/>
                        </a:lnSpc>
                        <a:spcBef>
                          <a:spcPts val="0"/>
                        </a:spcBef>
                        <a:spcAft>
                          <a:spcPts val="0"/>
                        </a:spcAft>
                        <a:buNone/>
                      </a:pPr>
                      <a:r>
                        <a:rPr lang="en-US" sz="1400" u="none" strike="noStrike" cap="none" dirty="0"/>
                        <a:t>Di </a:t>
                      </a:r>
                      <a:r>
                        <a:rPr lang="en-US" sz="1400" u="none" strike="noStrike" cap="none" dirty="0" err="1"/>
                        <a:t>căn</a:t>
                      </a:r>
                      <a:r>
                        <a:rPr lang="en-US" sz="1400" u="none" strike="noStrike" cap="none" dirty="0"/>
                        <a:t> </a:t>
                      </a:r>
                      <a:r>
                        <a:rPr lang="en-US" sz="1400" u="none" strike="noStrike" cap="none" dirty="0" err="1"/>
                        <a:t>theo</a:t>
                      </a:r>
                      <a:r>
                        <a:rPr lang="en-US" sz="1400" u="none" strike="noStrike" cap="none" dirty="0"/>
                        <a:t> </a:t>
                      </a:r>
                      <a:r>
                        <a:rPr lang="en-US" sz="1400" u="none" strike="noStrike" cap="none" dirty="0" err="1"/>
                        <a:t>đường</a:t>
                      </a:r>
                      <a:r>
                        <a:rPr lang="en-US" sz="1400" u="none" strike="noStrike" cap="none" dirty="0"/>
                        <a:t> </a:t>
                      </a:r>
                      <a:r>
                        <a:rPr lang="en-US" sz="1400" u="none" strike="noStrike" cap="none" dirty="0" err="1"/>
                        <a:t>mạch</a:t>
                      </a:r>
                      <a:r>
                        <a:rPr lang="en-US" sz="1400" u="none" strike="noStrike" cap="none" dirty="0"/>
                        <a:t> </a:t>
                      </a:r>
                      <a:r>
                        <a:rPr lang="en-US" sz="1400" u="none" strike="noStrike" cap="none" dirty="0" err="1"/>
                        <a:t>máu</a:t>
                      </a:r>
                      <a:endParaRPr sz="1400" u="none" strike="noStrike" cap="none" dirty="0"/>
                    </a:p>
                    <a:p>
                      <a:pPr marL="0" marR="0" lvl="0" indent="0" algn="l" rtl="0">
                        <a:lnSpc>
                          <a:spcPct val="100000"/>
                        </a:lnSpc>
                        <a:spcBef>
                          <a:spcPts val="0"/>
                        </a:spcBef>
                        <a:spcAft>
                          <a:spcPts val="0"/>
                        </a:spcAft>
                        <a:buNone/>
                      </a:pPr>
                      <a:endParaRPr sz="1400" u="none" strike="noStrike" cap="none" dirty="0"/>
                    </a:p>
                    <a:p>
                      <a:pPr marL="0" marR="0" lvl="0" indent="0" algn="l" rtl="0">
                        <a:lnSpc>
                          <a:spcPct val="100000"/>
                        </a:lnSpc>
                        <a:spcBef>
                          <a:spcPts val="0"/>
                        </a:spcBef>
                        <a:spcAft>
                          <a:spcPts val="0"/>
                        </a:spcAft>
                        <a:buNone/>
                      </a:pPr>
                      <a:r>
                        <a:rPr lang="en-US" sz="1400" u="none" strike="noStrike" cap="none" dirty="0" err="1"/>
                        <a:t>Không</a:t>
                      </a:r>
                      <a:r>
                        <a:rPr lang="en-US" sz="1400" u="none" strike="noStrike" cap="none" dirty="0"/>
                        <a:t> </a:t>
                      </a:r>
                      <a:r>
                        <a:rPr lang="en-US" sz="1400" u="none" strike="noStrike" cap="none" dirty="0" err="1"/>
                        <a:t>ổn</a:t>
                      </a:r>
                      <a:r>
                        <a:rPr lang="en-US" sz="1400" u="none" strike="noStrike" cap="none" dirty="0"/>
                        <a:t> </a:t>
                      </a:r>
                      <a:r>
                        <a:rPr lang="en-US" sz="1400" u="none" strike="noStrike" cap="none" dirty="0" err="1"/>
                        <a:t>định</a:t>
                      </a:r>
                      <a:r>
                        <a:rPr lang="en-US" sz="1400" u="none" strike="noStrike" cap="none" dirty="0"/>
                        <a:t> </a:t>
                      </a:r>
                      <a:r>
                        <a:rPr lang="en-US" sz="1400" u="none" strike="noStrike" cap="none" dirty="0" err="1"/>
                        <a:t>về</a:t>
                      </a:r>
                      <a:r>
                        <a:rPr lang="en-US" sz="1400" u="none" strike="noStrike" cap="none" dirty="0"/>
                        <a:t> </a:t>
                      </a:r>
                      <a:r>
                        <a:rPr lang="en-US" sz="1400" u="none" strike="noStrike" cap="none" dirty="0" err="1"/>
                        <a:t>mặt</a:t>
                      </a:r>
                      <a:r>
                        <a:rPr lang="en-US" sz="1400" u="none" strike="noStrike" cap="none" dirty="0"/>
                        <a:t> vi </a:t>
                      </a:r>
                      <a:r>
                        <a:rPr lang="en-US" sz="1400" u="none" strike="noStrike" cap="none" dirty="0" err="1"/>
                        <a:t>thể</a:t>
                      </a:r>
                      <a:endParaRPr sz="1400" u="none" strike="noStrike" cap="none" dirty="0"/>
                    </a:p>
                    <a:p>
                      <a:pPr marL="0" marR="0" lvl="0" indent="0" algn="l" rtl="0">
                        <a:lnSpc>
                          <a:spcPct val="100000"/>
                        </a:lnSpc>
                        <a:spcBef>
                          <a:spcPts val="0"/>
                        </a:spcBef>
                        <a:spcAft>
                          <a:spcPts val="0"/>
                        </a:spcAft>
                        <a:buNone/>
                      </a:pPr>
                      <a:r>
                        <a:rPr lang="en-US" sz="1400" u="none" strike="noStrike" cap="none" dirty="0" err="1"/>
                        <a:t>Đột</a:t>
                      </a:r>
                      <a:r>
                        <a:rPr lang="en-US" sz="1400" u="none" strike="noStrike" cap="none" dirty="0"/>
                        <a:t> </a:t>
                      </a:r>
                      <a:r>
                        <a:rPr lang="en-US" sz="1400" u="none" strike="noStrike" cap="none" dirty="0" err="1"/>
                        <a:t>biến</a:t>
                      </a:r>
                      <a:r>
                        <a:rPr lang="en-US" sz="1400" u="none" strike="noStrike" cap="none" dirty="0"/>
                        <a:t> gene APC</a:t>
                      </a:r>
                      <a:endParaRPr dirty="0"/>
                    </a:p>
                    <a:p>
                      <a:pPr marL="0" marR="0" lvl="0" indent="0" algn="l" rtl="0">
                        <a:lnSpc>
                          <a:spcPct val="100000"/>
                        </a:lnSpc>
                        <a:spcBef>
                          <a:spcPts val="0"/>
                        </a:spcBef>
                        <a:spcAft>
                          <a:spcPts val="0"/>
                        </a:spcAft>
                        <a:buNone/>
                      </a:pPr>
                      <a:r>
                        <a:rPr lang="en-US" sz="1400" u="none" strike="noStrike" cap="none" dirty="0" err="1"/>
                        <a:t>Bất</a:t>
                      </a:r>
                      <a:r>
                        <a:rPr lang="en-US" sz="1400" u="none" strike="noStrike" cap="none" dirty="0"/>
                        <a:t> </a:t>
                      </a:r>
                      <a:r>
                        <a:rPr lang="en-US" sz="1400" u="none" strike="noStrike" cap="none" dirty="0" err="1"/>
                        <a:t>hoạt</a:t>
                      </a:r>
                      <a:r>
                        <a:rPr lang="en-US" sz="1400" u="none" strike="noStrike" cap="none" dirty="0"/>
                        <a:t> gene P53, P16</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err="1"/>
                        <a:t>Yếu</a:t>
                      </a:r>
                      <a:r>
                        <a:rPr lang="en-US" sz="1400" u="none" strike="noStrike" cap="none" dirty="0"/>
                        <a:t> </a:t>
                      </a:r>
                      <a:r>
                        <a:rPr lang="en-US" sz="1400" u="none" strike="noStrike" cap="none" dirty="0" err="1"/>
                        <a:t>tố</a:t>
                      </a:r>
                      <a:r>
                        <a:rPr lang="en-US" sz="1400" u="none" strike="noStrike" cap="none" dirty="0"/>
                        <a:t> </a:t>
                      </a:r>
                      <a:r>
                        <a:rPr lang="en-US" sz="1400" u="none" strike="noStrike" cap="none" dirty="0" err="1"/>
                        <a:t>gia</a:t>
                      </a:r>
                      <a:r>
                        <a:rPr lang="en-US" sz="1400" u="none" strike="noStrike" cap="none" dirty="0"/>
                        <a:t> </a:t>
                      </a:r>
                      <a:r>
                        <a:rPr lang="en-US" sz="1400" u="none" strike="noStrike" cap="none" dirty="0" err="1"/>
                        <a:t>đình</a:t>
                      </a:r>
                      <a:endParaRPr sz="1400" u="none" strike="noStrike" cap="none" dirty="0"/>
                    </a:p>
                    <a:p>
                      <a:pPr marL="0" marR="0" lvl="0" indent="0" algn="l" rtl="0">
                        <a:lnSpc>
                          <a:spcPct val="100000"/>
                        </a:lnSpc>
                        <a:spcBef>
                          <a:spcPts val="0"/>
                        </a:spcBef>
                        <a:spcAft>
                          <a:spcPts val="0"/>
                        </a:spcAft>
                        <a:buNone/>
                      </a:pPr>
                      <a:r>
                        <a:rPr lang="en-US" sz="1400" u="none" strike="noStrike" cap="none" dirty="0" err="1"/>
                        <a:t>Nhóm</a:t>
                      </a:r>
                      <a:r>
                        <a:rPr lang="en-US" sz="1400" u="none" strike="noStrike" cap="none" dirty="0"/>
                        <a:t> </a:t>
                      </a:r>
                      <a:r>
                        <a:rPr lang="en-US" sz="1400" u="none" strike="noStrike" cap="none" dirty="0" err="1"/>
                        <a:t>máu</a:t>
                      </a:r>
                      <a:r>
                        <a:rPr lang="en-US" sz="1400" u="none" strike="noStrike" cap="none" dirty="0"/>
                        <a:t> A</a:t>
                      </a:r>
                      <a:endParaRPr dirty="0"/>
                    </a:p>
                    <a:p>
                      <a:pPr marL="0" marR="0" lvl="0" indent="0" algn="l" rtl="0">
                        <a:lnSpc>
                          <a:spcPct val="100000"/>
                        </a:lnSpc>
                        <a:spcBef>
                          <a:spcPts val="0"/>
                        </a:spcBef>
                        <a:spcAft>
                          <a:spcPts val="0"/>
                        </a:spcAft>
                        <a:buNone/>
                      </a:pPr>
                      <a:endParaRPr sz="1400" u="none" strike="noStrike" cap="none" dirty="0"/>
                    </a:p>
                    <a:p>
                      <a:pPr marL="0" marR="0" lvl="0" indent="0" algn="l" rtl="0">
                        <a:lnSpc>
                          <a:spcPct val="100000"/>
                        </a:lnSpc>
                        <a:spcBef>
                          <a:spcPts val="0"/>
                        </a:spcBef>
                        <a:spcAft>
                          <a:spcPts val="0"/>
                        </a:spcAft>
                        <a:buNone/>
                      </a:pPr>
                      <a:r>
                        <a:rPr lang="en-US" sz="1400" u="none" strike="noStrike" cap="none" dirty="0" err="1"/>
                        <a:t>Nhóm</a:t>
                      </a:r>
                      <a:r>
                        <a:rPr lang="en-US" sz="1400" u="none" strike="noStrike" cap="none" dirty="0"/>
                        <a:t> </a:t>
                      </a:r>
                      <a:r>
                        <a:rPr lang="en-US" sz="1400" u="none" strike="noStrike" cap="none" dirty="0" err="1"/>
                        <a:t>tuổi</a:t>
                      </a:r>
                      <a:r>
                        <a:rPr lang="en-US" sz="1400" u="none" strike="noStrike" cap="none" dirty="0"/>
                        <a:t> </a:t>
                      </a:r>
                      <a:r>
                        <a:rPr lang="en-US" sz="1400" u="none" strike="noStrike" cap="none" dirty="0" err="1"/>
                        <a:t>trẻ</a:t>
                      </a:r>
                      <a:endParaRPr sz="1400" u="none" strike="noStrike" cap="none" dirty="0"/>
                    </a:p>
                    <a:p>
                      <a:pPr marL="0" marR="0" lvl="0" indent="0" algn="l" rtl="0">
                        <a:lnSpc>
                          <a:spcPct val="100000"/>
                        </a:lnSpc>
                        <a:spcBef>
                          <a:spcPts val="0"/>
                        </a:spcBef>
                        <a:spcAft>
                          <a:spcPts val="0"/>
                        </a:spcAft>
                        <a:buNone/>
                      </a:pPr>
                      <a:r>
                        <a:rPr lang="en-US" sz="1400" u="none" strike="noStrike" cap="none" dirty="0" err="1"/>
                        <a:t>Loại</a:t>
                      </a:r>
                      <a:r>
                        <a:rPr lang="en-US" sz="1400" u="none" strike="noStrike" cap="none" dirty="0"/>
                        <a:t> </a:t>
                      </a:r>
                      <a:r>
                        <a:rPr lang="en-US" sz="1400" u="none" strike="noStrike" cap="none" dirty="0" err="1"/>
                        <a:t>tế</a:t>
                      </a:r>
                      <a:r>
                        <a:rPr lang="en-US" sz="1400" u="none" strike="noStrike" cap="none" dirty="0"/>
                        <a:t> </a:t>
                      </a:r>
                      <a:r>
                        <a:rPr lang="en-US" sz="1400" u="none" strike="noStrike" cap="none" dirty="0" err="1"/>
                        <a:t>bào</a:t>
                      </a:r>
                      <a:r>
                        <a:rPr lang="en-US" sz="1400" u="none" strike="noStrike" cap="none" dirty="0"/>
                        <a:t> </a:t>
                      </a:r>
                      <a:r>
                        <a:rPr lang="en-US" sz="1400" u="none" strike="noStrike" cap="none" dirty="0" err="1"/>
                        <a:t>biệt</a:t>
                      </a:r>
                      <a:r>
                        <a:rPr lang="en-US" sz="1400" u="none" strike="noStrike" cap="none" dirty="0"/>
                        <a:t> </a:t>
                      </a:r>
                      <a:r>
                        <a:rPr lang="en-US" sz="1400" u="none" strike="noStrike" cap="none" dirty="0" err="1"/>
                        <a:t>hoá</a:t>
                      </a:r>
                      <a:r>
                        <a:rPr lang="en-US" sz="1400" u="none" strike="noStrike" cap="none" dirty="0"/>
                        <a:t> </a:t>
                      </a:r>
                      <a:r>
                        <a:rPr lang="en-US" sz="1400" u="none" strike="noStrike" cap="none" dirty="0" err="1"/>
                        <a:t>kém</a:t>
                      </a:r>
                      <a:r>
                        <a:rPr lang="en-US" sz="1400" u="none" strike="noStrike" cap="none" dirty="0"/>
                        <a:t>, </a:t>
                      </a:r>
                      <a:r>
                        <a:rPr lang="en-US" sz="1400" u="none" strike="noStrike" cap="none" dirty="0" err="1"/>
                        <a:t>tế</a:t>
                      </a:r>
                      <a:r>
                        <a:rPr lang="en-US" sz="1400" u="none" strike="noStrike" cap="none" dirty="0"/>
                        <a:t> </a:t>
                      </a:r>
                      <a:r>
                        <a:rPr lang="en-US" sz="1400" u="none" strike="noStrike" cap="none" dirty="0" err="1"/>
                        <a:t>bào</a:t>
                      </a:r>
                      <a:r>
                        <a:rPr lang="en-US" sz="1400" u="none" strike="noStrike" cap="none" dirty="0"/>
                        <a:t> </a:t>
                      </a:r>
                      <a:r>
                        <a:rPr lang="en-US" sz="1400" u="none" strike="noStrike" cap="none" dirty="0" err="1"/>
                        <a:t>nhẫn</a:t>
                      </a:r>
                      <a:endParaRPr sz="1400" u="none" strike="noStrike" cap="none" dirty="0"/>
                    </a:p>
                    <a:p>
                      <a:pPr marL="0" marR="0" lvl="0" indent="0" algn="l" rtl="0">
                        <a:lnSpc>
                          <a:spcPct val="100000"/>
                        </a:lnSpc>
                        <a:spcBef>
                          <a:spcPts val="0"/>
                        </a:spcBef>
                        <a:spcAft>
                          <a:spcPts val="0"/>
                        </a:spcAft>
                        <a:buNone/>
                      </a:pPr>
                      <a:r>
                        <a:rPr lang="en-US" sz="1400" u="none" strike="noStrike" cap="none" dirty="0" err="1"/>
                        <a:t>Xâm</a:t>
                      </a:r>
                      <a:r>
                        <a:rPr lang="en-US" sz="1400" u="none" strike="noStrike" cap="none" dirty="0"/>
                        <a:t> </a:t>
                      </a:r>
                      <a:r>
                        <a:rPr lang="en-US" sz="1400" u="none" strike="noStrike" cap="none" dirty="0" err="1"/>
                        <a:t>lấn</a:t>
                      </a:r>
                      <a:r>
                        <a:rPr lang="en-US" sz="1400" u="none" strike="noStrike" cap="none" dirty="0"/>
                        <a:t> </a:t>
                      </a:r>
                      <a:r>
                        <a:rPr lang="en-US" sz="1400" u="none" strike="noStrike" cap="none" dirty="0" err="1"/>
                        <a:t>xung</a:t>
                      </a:r>
                      <a:r>
                        <a:rPr lang="en-US" sz="1400" u="none" strike="noStrike" cap="none" dirty="0"/>
                        <a:t> </a:t>
                      </a:r>
                      <a:r>
                        <a:rPr lang="en-US" sz="1400" u="none" strike="noStrike" cap="none" dirty="0" err="1"/>
                        <a:t>quanh</a:t>
                      </a:r>
                      <a:r>
                        <a:rPr lang="en-US" sz="1400" u="none" strike="noStrike" cap="none" dirty="0"/>
                        <a:t> </a:t>
                      </a:r>
                      <a:r>
                        <a:rPr lang="en-US" sz="1400" u="none" strike="noStrike" cap="none" dirty="0" err="1"/>
                        <a:t>và</a:t>
                      </a:r>
                      <a:r>
                        <a:rPr lang="en-US" sz="1400" u="none" strike="noStrike" cap="none" dirty="0"/>
                        <a:t> di </a:t>
                      </a:r>
                      <a:r>
                        <a:rPr lang="en-US" sz="1400" u="none" strike="noStrike" cap="none" dirty="0" err="1"/>
                        <a:t>căn</a:t>
                      </a:r>
                      <a:r>
                        <a:rPr lang="en-US" sz="1400" u="none" strike="noStrike" cap="none" dirty="0"/>
                        <a:t> </a:t>
                      </a:r>
                      <a:r>
                        <a:rPr lang="en-US" sz="1400" u="none" strike="noStrike" cap="none" dirty="0" err="1"/>
                        <a:t>đường</a:t>
                      </a:r>
                      <a:r>
                        <a:rPr lang="en-US" sz="1400" u="none" strike="noStrike" cap="none" dirty="0"/>
                        <a:t> </a:t>
                      </a:r>
                      <a:r>
                        <a:rPr lang="en-US" sz="1400" u="none" strike="noStrike" cap="none" dirty="0" err="1"/>
                        <a:t>bạch</a:t>
                      </a:r>
                      <a:r>
                        <a:rPr lang="en-US" sz="1400" u="none" strike="noStrike" cap="none" dirty="0"/>
                        <a:t> </a:t>
                      </a:r>
                      <a:r>
                        <a:rPr lang="en-US" sz="1400" u="none" strike="noStrike" cap="none" dirty="0" err="1"/>
                        <a:t>huyết</a:t>
                      </a:r>
                      <a:endParaRPr sz="1400" u="none" strike="noStrike" cap="none" dirty="0"/>
                    </a:p>
                    <a:p>
                      <a:pPr marL="0" marR="0" lvl="0" indent="0" algn="l" rtl="0">
                        <a:lnSpc>
                          <a:spcPct val="100000"/>
                        </a:lnSpc>
                        <a:spcBef>
                          <a:spcPts val="0"/>
                        </a:spcBef>
                        <a:spcAft>
                          <a:spcPts val="0"/>
                        </a:spcAft>
                        <a:buNone/>
                      </a:pPr>
                      <a:r>
                        <a:rPr lang="en-US" sz="1400" u="none" strike="noStrike" cap="none" dirty="0" err="1"/>
                        <a:t>Thoái</a:t>
                      </a:r>
                      <a:r>
                        <a:rPr lang="en-US" sz="1400" u="none" strike="noStrike" cap="none" dirty="0"/>
                        <a:t> </a:t>
                      </a:r>
                      <a:r>
                        <a:rPr lang="en-US" sz="1400" u="none" strike="noStrike" cap="none" dirty="0" err="1"/>
                        <a:t>giáng</a:t>
                      </a:r>
                      <a:r>
                        <a:rPr lang="en-US" sz="1400" u="none" strike="noStrike" cap="none" dirty="0"/>
                        <a:t> E Cadherin</a:t>
                      </a:r>
                      <a:endParaRPr dirty="0"/>
                    </a:p>
                    <a:p>
                      <a:pPr marL="0" marR="0" lvl="0" indent="0" algn="l" rtl="0">
                        <a:lnSpc>
                          <a:spcPct val="100000"/>
                        </a:lnSpc>
                        <a:spcBef>
                          <a:spcPts val="0"/>
                        </a:spcBef>
                        <a:spcAft>
                          <a:spcPts val="0"/>
                        </a:spcAft>
                        <a:buNone/>
                      </a:pPr>
                      <a:endParaRPr sz="1400" u="none" strike="noStrike" cap="none" dirty="0"/>
                    </a:p>
                    <a:p>
                      <a:pPr marL="0" marR="0" lvl="0" indent="0" algn="l" rtl="0">
                        <a:lnSpc>
                          <a:spcPct val="100000"/>
                        </a:lnSpc>
                        <a:spcBef>
                          <a:spcPts val="0"/>
                        </a:spcBef>
                        <a:spcAft>
                          <a:spcPts val="0"/>
                        </a:spcAft>
                        <a:buNone/>
                      </a:pPr>
                      <a:r>
                        <a:rPr lang="en-US" sz="1400" u="none" strike="noStrike" cap="none" dirty="0" err="1"/>
                        <a:t>Bất</a:t>
                      </a:r>
                      <a:r>
                        <a:rPr lang="en-US" sz="1400" u="none" strike="noStrike" cap="none" dirty="0"/>
                        <a:t> </a:t>
                      </a:r>
                      <a:r>
                        <a:rPr lang="en-US" sz="1400" u="none" strike="noStrike" cap="none" dirty="0" err="1"/>
                        <a:t>hoạt</a:t>
                      </a:r>
                      <a:r>
                        <a:rPr lang="en-US" sz="1400" u="none" strike="noStrike" cap="none" dirty="0"/>
                        <a:t> gene P53, P16</a:t>
                      </a:r>
                      <a:endParaRPr dirty="0"/>
                    </a:p>
                  </a:txBody>
                  <a:tcPr marL="91450" marR="91450" marT="45725" marB="45725"/>
                </a:tc>
                <a:extLst>
                  <a:ext uri="{0D108BD9-81ED-4DB2-BD59-A6C34878D82A}">
                    <a16:rowId xmlns:a16="http://schemas.microsoft.com/office/drawing/2014/main" val="10001"/>
                  </a:ext>
                </a:extLst>
              </a:tr>
            </a:tbl>
          </a:graphicData>
        </a:graphic>
      </p:graphicFrame>
      <p:sp>
        <p:nvSpPr>
          <p:cNvPr id="292" name="Google Shape;292;p23"/>
          <p:cNvSpPr txBox="1"/>
          <p:nvPr/>
        </p:nvSpPr>
        <p:spPr>
          <a:xfrm>
            <a:off x="1" y="4540099"/>
            <a:ext cx="31298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chemeClr val="lt1"/>
                </a:solidFill>
                <a:latin typeface="Roboto"/>
                <a:ea typeface="Roboto"/>
                <a:cs typeface="Roboto"/>
                <a:sym typeface="Roboto"/>
              </a:rPr>
              <a:t>Piazuelo MB, Correa P. Gastric cáncer: Overview. Colomb Med (Cali). 2013 Sep 30;44(3):192-201. PMID: 24892619; PMCID: PMC4002033.</a:t>
            </a:r>
            <a:endParaRPr sz="800" b="0" i="0" u="none" strike="noStrike" cap="none">
              <a:solidFill>
                <a:schemeClr val="lt1"/>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4"/>
          <p:cNvPicPr preferRelativeResize="0"/>
          <p:nvPr/>
        </p:nvPicPr>
        <p:blipFill rotWithShape="1">
          <a:blip r:embed="rId3">
            <a:alphaModFix/>
          </a:blip>
          <a:srcRect/>
          <a:stretch/>
        </p:blipFill>
        <p:spPr>
          <a:xfrm>
            <a:off x="222738" y="238836"/>
            <a:ext cx="4533254" cy="4665828"/>
          </a:xfrm>
          <a:prstGeom prst="rect">
            <a:avLst/>
          </a:prstGeom>
          <a:noFill/>
          <a:ln>
            <a:noFill/>
          </a:ln>
        </p:spPr>
      </p:pic>
      <p:sp>
        <p:nvSpPr>
          <p:cNvPr id="298" name="Google Shape;298;p24"/>
          <p:cNvSpPr txBox="1"/>
          <p:nvPr/>
        </p:nvSpPr>
        <p:spPr>
          <a:xfrm>
            <a:off x="5134708" y="941673"/>
            <a:ext cx="3786554" cy="3049247"/>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1800"/>
              </a:spcBef>
              <a:spcAft>
                <a:spcPts val="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A – C: Intestinal type</a:t>
            </a:r>
            <a:endParaRPr/>
          </a:p>
          <a:p>
            <a:pPr marL="285750" marR="0" lvl="0" indent="-285750" algn="l" rtl="0">
              <a:lnSpc>
                <a:spcPct val="100000"/>
              </a:lnSpc>
              <a:spcBef>
                <a:spcPts val="2200"/>
              </a:spcBef>
              <a:spcAft>
                <a:spcPts val="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D: Mucinous adenocarcinoma</a:t>
            </a:r>
            <a:endParaRPr/>
          </a:p>
          <a:p>
            <a:pPr marL="285750" marR="0" lvl="0" indent="-285750" algn="l" rtl="0">
              <a:lnSpc>
                <a:spcPct val="100000"/>
              </a:lnSpc>
              <a:spcBef>
                <a:spcPts val="2200"/>
              </a:spcBef>
              <a:spcAft>
                <a:spcPts val="400"/>
              </a:spcAft>
              <a:buClr>
                <a:srgbClr val="FFFFFF"/>
              </a:buClr>
              <a:buSzPts val="3200"/>
              <a:buFont typeface="Arial"/>
              <a:buChar char="•"/>
            </a:pPr>
            <a:r>
              <a:rPr lang="en-US" sz="1600" b="1" i="0" u="none" strike="noStrike" cap="none">
                <a:solidFill>
                  <a:srgbClr val="FFFFFF"/>
                </a:solidFill>
                <a:latin typeface="Arial"/>
                <a:ea typeface="Arial"/>
                <a:cs typeface="Arial"/>
                <a:sym typeface="Arial"/>
              </a:rPr>
              <a:t>E – F: Diffuse type</a:t>
            </a:r>
            <a:endParaRPr/>
          </a:p>
        </p:txBody>
      </p:sp>
      <p:pic>
        <p:nvPicPr>
          <p:cNvPr id="299" name="Google Shape;299;p24"/>
          <p:cNvPicPr preferRelativeResize="0"/>
          <p:nvPr/>
        </p:nvPicPr>
        <p:blipFill rotWithShape="1">
          <a:blip r:embed="rId4">
            <a:alphaModFix/>
          </a:blip>
          <a:srcRect/>
          <a:stretch/>
        </p:blipFill>
        <p:spPr>
          <a:xfrm>
            <a:off x="5089013" y="3018714"/>
            <a:ext cx="4054988" cy="188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5"/>
          <p:cNvSpPr txBox="1"/>
          <p:nvPr/>
        </p:nvSpPr>
        <p:spPr>
          <a:xfrm>
            <a:off x="-1" y="4620280"/>
            <a:ext cx="385934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Georgia"/>
                <a:ea typeface="Georgia"/>
                <a:cs typeface="Georgia"/>
                <a:sym typeface="Georgia"/>
              </a:rPr>
              <a:t>Japanese classification of gastric carcinoma: 3rd English edition - 2011</a:t>
            </a:r>
            <a:endParaRPr/>
          </a:p>
        </p:txBody>
      </p:sp>
      <p:sp>
        <p:nvSpPr>
          <p:cNvPr id="305" name="Google Shape;305;p25"/>
          <p:cNvSpPr txBox="1">
            <a:spLocks noGrp="1"/>
          </p:cNvSpPr>
          <p:nvPr>
            <p:ph type="title"/>
          </p:nvPr>
        </p:nvSpPr>
        <p:spPr>
          <a:xfrm>
            <a:off x="161364" y="735610"/>
            <a:ext cx="9144000" cy="10286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800"/>
              </a:spcBef>
              <a:spcAft>
                <a:spcPts val="400"/>
              </a:spcAft>
              <a:buSzPts val="3600"/>
              <a:buNone/>
            </a:pPr>
            <a:r>
              <a:rPr lang="en-US" sz="2000">
                <a:latin typeface="Arial"/>
                <a:ea typeface="Arial"/>
                <a:cs typeface="Arial"/>
                <a:sym typeface="Arial"/>
              </a:rPr>
              <a:t>Giải phẫu bệnh đại thể</a:t>
            </a:r>
            <a:br>
              <a:rPr lang="en-US" sz="2000">
                <a:latin typeface="Arial"/>
                <a:ea typeface="Arial"/>
                <a:cs typeface="Arial"/>
                <a:sym typeface="Arial"/>
              </a:rPr>
            </a:br>
            <a:r>
              <a:rPr lang="en-US" sz="2000">
                <a:latin typeface="Arial"/>
                <a:ea typeface="Arial"/>
                <a:cs typeface="Arial"/>
                <a:sym typeface="Arial"/>
              </a:rPr>
              <a:t>Phân loại của Hội (Nghiên cứu) Ung thư Dạ dày Nhật Bản (JGCA) 2011</a:t>
            </a:r>
            <a:endParaRPr sz="2000">
              <a:latin typeface="Arial"/>
              <a:ea typeface="Arial"/>
              <a:cs typeface="Arial"/>
              <a:sym typeface="Arial"/>
            </a:endParaRPr>
          </a:p>
        </p:txBody>
      </p:sp>
      <p:pic>
        <p:nvPicPr>
          <p:cNvPr id="306" name="Google Shape;306;p25"/>
          <p:cNvPicPr preferRelativeResize="0"/>
          <p:nvPr/>
        </p:nvPicPr>
        <p:blipFill rotWithShape="1">
          <a:blip r:embed="rId3">
            <a:alphaModFix/>
          </a:blip>
          <a:srcRect/>
          <a:stretch/>
        </p:blipFill>
        <p:spPr>
          <a:xfrm>
            <a:off x="3859340" y="0"/>
            <a:ext cx="528466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6"/>
          <p:cNvSpPr/>
          <p:nvPr/>
        </p:nvSpPr>
        <p:spPr>
          <a:xfrm>
            <a:off x="3001107" y="2851625"/>
            <a:ext cx="5302921"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6"/>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4000">
                <a:latin typeface="Arial"/>
                <a:ea typeface="Arial"/>
                <a:cs typeface="Arial"/>
                <a:sym typeface="Arial"/>
              </a:rPr>
              <a:t>Triệu chứng lâm sàng</a:t>
            </a:r>
            <a:endParaRPr sz="4000">
              <a:latin typeface="Arial"/>
              <a:ea typeface="Arial"/>
              <a:cs typeface="Arial"/>
              <a:sym typeface="Arial"/>
            </a:endParaRPr>
          </a:p>
        </p:txBody>
      </p:sp>
      <p:sp>
        <p:nvSpPr>
          <p:cNvPr id="313" name="Google Shape;313;p26"/>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314" name="Google Shape;314;p26"/>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5</a:t>
            </a:r>
            <a:endParaRPr sz="60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0" y="785685"/>
            <a:ext cx="3985846"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Giai đoạn sớm</a:t>
            </a:r>
            <a:endParaRPr sz="2800">
              <a:latin typeface="Arial"/>
              <a:ea typeface="Arial"/>
              <a:cs typeface="Arial"/>
              <a:sym typeface="Arial"/>
            </a:endParaRPr>
          </a:p>
        </p:txBody>
      </p:sp>
      <p:sp>
        <p:nvSpPr>
          <p:cNvPr id="320" name="Google Shape;320;p27"/>
          <p:cNvSpPr txBox="1"/>
          <p:nvPr/>
        </p:nvSpPr>
        <p:spPr>
          <a:xfrm>
            <a:off x="982638" y="1487583"/>
            <a:ext cx="3366623" cy="334813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800"/>
              </a:spcBef>
              <a:spcAft>
                <a:spcPts val="0"/>
              </a:spcAft>
              <a:buClr>
                <a:srgbClr val="FFFFFF"/>
              </a:buClr>
              <a:buSzPts val="3200"/>
              <a:buFont typeface="Viga"/>
              <a:buNone/>
            </a:pPr>
            <a:r>
              <a:rPr lang="en-US" sz="1600" b="1" i="0" u="none" strike="noStrike" cap="none">
                <a:solidFill>
                  <a:srgbClr val="FFFFFF"/>
                </a:solidFill>
                <a:latin typeface="Arial"/>
                <a:ea typeface="Arial"/>
                <a:cs typeface="Arial"/>
                <a:sym typeface="Arial"/>
              </a:rPr>
              <a:t>Thường không có triệu chứng lâm sàng đặc hiệu</a:t>
            </a:r>
            <a:endParaRPr sz="1600" b="1" i="0" u="none" strike="noStrike" cap="none">
              <a:solidFill>
                <a:srgbClr val="FFFFFF"/>
              </a:solidFill>
              <a:latin typeface="Arial"/>
              <a:ea typeface="Arial"/>
              <a:cs typeface="Arial"/>
              <a:sym typeface="Arial"/>
            </a:endParaRPr>
          </a:p>
          <a:p>
            <a:pPr marL="0" marR="0" lvl="0" indent="0" algn="l" rtl="0">
              <a:lnSpc>
                <a:spcPct val="150000"/>
              </a:lnSpc>
              <a:spcBef>
                <a:spcPts val="2200"/>
              </a:spcBef>
              <a:spcAft>
                <a:spcPts val="0"/>
              </a:spcAft>
              <a:buClr>
                <a:srgbClr val="FFFFFF"/>
              </a:buClr>
              <a:buSzPts val="3200"/>
              <a:buFont typeface="Viga"/>
              <a:buNone/>
            </a:pPr>
            <a:r>
              <a:rPr lang="en-US" sz="1600" b="1" i="0" u="none" strike="noStrike" cap="none">
                <a:solidFill>
                  <a:srgbClr val="FFFFFF"/>
                </a:solidFill>
                <a:latin typeface="Arial"/>
                <a:ea typeface="Arial"/>
                <a:cs typeface="Arial"/>
                <a:sym typeface="Arial"/>
              </a:rPr>
              <a:t>- Đầy bụng sau ăn</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Chán ăn</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Khó tiêu</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Đau âm ỉ thượng vị</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Ợ nóng, ợ hơi</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Buồn nôn, nôn</a:t>
            </a:r>
            <a:endParaRPr sz="1600" b="1" i="0" u="none" strike="noStrike" cap="none">
              <a:solidFill>
                <a:srgbClr val="FFFFFF"/>
              </a:solidFill>
              <a:latin typeface="Arial"/>
              <a:ea typeface="Arial"/>
              <a:cs typeface="Arial"/>
              <a:sym typeface="Arial"/>
            </a:endParaRPr>
          </a:p>
          <a:p>
            <a:pPr marL="0" marR="0" lvl="0" indent="0" algn="l" rtl="0">
              <a:lnSpc>
                <a:spcPct val="100000"/>
              </a:lnSpc>
              <a:spcBef>
                <a:spcPts val="2200"/>
              </a:spcBef>
              <a:spcAft>
                <a:spcPts val="400"/>
              </a:spcAft>
              <a:buClr>
                <a:srgbClr val="FFFFFF"/>
              </a:buClr>
              <a:buSzPts val="3200"/>
              <a:buFont typeface="Viga"/>
              <a:buNone/>
            </a:pPr>
            <a:endParaRPr sz="1600" b="1" i="0" u="none" strike="noStrike" cap="none">
              <a:solidFill>
                <a:srgbClr val="FFFFFF"/>
              </a:solidFill>
              <a:latin typeface="Arial"/>
              <a:ea typeface="Arial"/>
              <a:cs typeface="Arial"/>
              <a:sym typeface="Arial"/>
            </a:endParaRPr>
          </a:p>
        </p:txBody>
      </p:sp>
      <p:sp>
        <p:nvSpPr>
          <p:cNvPr id="321" name="Google Shape;321;p27"/>
          <p:cNvSpPr txBox="1"/>
          <p:nvPr/>
        </p:nvSpPr>
        <p:spPr>
          <a:xfrm>
            <a:off x="5643038" y="4042836"/>
            <a:ext cx="2372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lt1"/>
                </a:solidFill>
                <a:latin typeface="Arial"/>
                <a:ea typeface="Arial"/>
                <a:cs typeface="Arial"/>
                <a:sym typeface="Arial"/>
              </a:rPr>
              <a:t>Source: The Cancer Centre</a:t>
            </a:r>
            <a:endParaRPr/>
          </a:p>
        </p:txBody>
      </p:sp>
      <p:pic>
        <p:nvPicPr>
          <p:cNvPr id="322" name="Google Shape;322;p27"/>
          <p:cNvPicPr preferRelativeResize="0"/>
          <p:nvPr/>
        </p:nvPicPr>
        <p:blipFill rotWithShape="1">
          <a:blip r:embed="rId3">
            <a:alphaModFix/>
          </a:blip>
          <a:srcRect/>
          <a:stretch/>
        </p:blipFill>
        <p:spPr>
          <a:xfrm>
            <a:off x="4572000" y="1100663"/>
            <a:ext cx="4514843" cy="2942173"/>
          </a:xfrm>
          <a:prstGeom prst="rect">
            <a:avLst/>
          </a:prstGeom>
          <a:noFill/>
          <a:ln>
            <a:noFill/>
          </a:ln>
        </p:spPr>
      </p:pic>
      <p:sp>
        <p:nvSpPr>
          <p:cNvPr id="323" name="Google Shape;323;p27"/>
          <p:cNvSpPr txBox="1"/>
          <p:nvPr/>
        </p:nvSpPr>
        <p:spPr>
          <a:xfrm>
            <a:off x="0" y="4835723"/>
            <a:ext cx="68130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lt1"/>
                </a:solidFill>
                <a:latin typeface="Arial"/>
                <a:ea typeface="Arial"/>
                <a:cs typeface="Arial"/>
                <a:sym typeface="Arial"/>
              </a:rPr>
              <a:t>Source: American Cancer Society (2021), Signs and Symptoms of Stomach Cancer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txBox="1">
            <a:spLocks noGrp="1"/>
          </p:cNvSpPr>
          <p:nvPr>
            <p:ph type="title"/>
          </p:nvPr>
        </p:nvSpPr>
        <p:spPr>
          <a:xfrm>
            <a:off x="0" y="785685"/>
            <a:ext cx="3985846"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Giai đoạn muộn</a:t>
            </a:r>
            <a:endParaRPr sz="2800">
              <a:latin typeface="Arial"/>
              <a:ea typeface="Arial"/>
              <a:cs typeface="Arial"/>
              <a:sym typeface="Arial"/>
            </a:endParaRPr>
          </a:p>
        </p:txBody>
      </p:sp>
      <p:sp>
        <p:nvSpPr>
          <p:cNvPr id="329" name="Google Shape;329;p28"/>
          <p:cNvSpPr txBox="1"/>
          <p:nvPr/>
        </p:nvSpPr>
        <p:spPr>
          <a:xfrm>
            <a:off x="5107521" y="3880398"/>
            <a:ext cx="23647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lt1"/>
                </a:solidFill>
                <a:latin typeface="Arial"/>
                <a:ea typeface="Arial"/>
                <a:cs typeface="Arial"/>
                <a:sym typeface="Arial"/>
              </a:rPr>
              <a:t>Source: The Cancer Centre</a:t>
            </a:r>
            <a:endParaRPr/>
          </a:p>
        </p:txBody>
      </p:sp>
      <p:sp>
        <p:nvSpPr>
          <p:cNvPr id="330" name="Google Shape;330;p28"/>
          <p:cNvSpPr txBox="1"/>
          <p:nvPr/>
        </p:nvSpPr>
        <p:spPr>
          <a:xfrm>
            <a:off x="0" y="4835723"/>
            <a:ext cx="68130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chemeClr val="lt1"/>
                </a:solidFill>
                <a:latin typeface="Arial"/>
                <a:ea typeface="Arial"/>
                <a:cs typeface="Arial"/>
                <a:sym typeface="Arial"/>
              </a:rPr>
              <a:t>Source: American Cancer Society (2021), Signs and Symptoms of Stomach Cancer </a:t>
            </a:r>
            <a:endParaRPr/>
          </a:p>
        </p:txBody>
      </p:sp>
      <p:sp>
        <p:nvSpPr>
          <p:cNvPr id="331" name="Google Shape;331;p28"/>
          <p:cNvSpPr txBox="1"/>
          <p:nvPr/>
        </p:nvSpPr>
        <p:spPr>
          <a:xfrm>
            <a:off x="669858" y="1487584"/>
            <a:ext cx="3366623" cy="3348139"/>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1800"/>
              </a:spcBef>
              <a:spcAft>
                <a:spcPts val="0"/>
              </a:spcAft>
              <a:buClr>
                <a:srgbClr val="FFFFFF"/>
              </a:buClr>
              <a:buSzPts val="3200"/>
              <a:buFont typeface="Viga"/>
              <a:buNone/>
            </a:pPr>
            <a:r>
              <a:rPr lang="en-US" sz="1600" b="1" i="0" u="none" strike="noStrike" cap="none">
                <a:solidFill>
                  <a:srgbClr val="FFFFFF"/>
                </a:solidFill>
                <a:latin typeface="Arial"/>
                <a:ea typeface="Arial"/>
                <a:cs typeface="Arial"/>
                <a:sym typeface="Arial"/>
              </a:rPr>
              <a:t>- Đau bụng tăng dần</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Tiêu phân đen/ Tiêu ra máu</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Tiêu chảy/ Táo bón</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Khó nuốt</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Chướng bụng</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Nôn nhiều</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Sụt cân</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Mệt mỏi, suy giảm thể lực</a:t>
            </a:r>
            <a:endParaRPr sz="1600" b="1" i="0" u="none" strike="noStrike" cap="none">
              <a:solidFill>
                <a:srgbClr val="FFFFFF"/>
              </a:solidFill>
              <a:latin typeface="Arial"/>
              <a:ea typeface="Arial"/>
              <a:cs typeface="Arial"/>
              <a:sym typeface="Arial"/>
            </a:endParaRPr>
          </a:p>
          <a:p>
            <a:pPr marL="0" marR="0" lvl="0" indent="0" algn="l" rtl="0">
              <a:lnSpc>
                <a:spcPct val="100000"/>
              </a:lnSpc>
              <a:spcBef>
                <a:spcPts val="2200"/>
              </a:spcBef>
              <a:spcAft>
                <a:spcPts val="400"/>
              </a:spcAft>
              <a:buClr>
                <a:srgbClr val="FFFFFF"/>
              </a:buClr>
              <a:buSzPts val="3200"/>
              <a:buFont typeface="Viga"/>
              <a:buNone/>
            </a:pPr>
            <a:endParaRPr sz="1600" b="1" i="0" u="none" strike="noStrike" cap="none">
              <a:solidFill>
                <a:srgbClr val="FFFFFF"/>
              </a:solidFill>
              <a:latin typeface="Arial"/>
              <a:ea typeface="Arial"/>
              <a:cs typeface="Arial"/>
              <a:sym typeface="Arial"/>
            </a:endParaRPr>
          </a:p>
        </p:txBody>
      </p:sp>
      <p:pic>
        <p:nvPicPr>
          <p:cNvPr id="332" name="Google Shape;332;p28"/>
          <p:cNvPicPr preferRelativeResize="0"/>
          <p:nvPr/>
        </p:nvPicPr>
        <p:blipFill rotWithShape="1">
          <a:blip r:embed="rId3">
            <a:alphaModFix/>
          </a:blip>
          <a:srcRect l="18582" t="49544" r="17139"/>
          <a:stretch/>
        </p:blipFill>
        <p:spPr>
          <a:xfrm>
            <a:off x="4090359" y="1402185"/>
            <a:ext cx="4383783" cy="2446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0" y="336734"/>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Triệu chứng thực thể</a:t>
            </a:r>
            <a:endParaRPr sz="2800">
              <a:latin typeface="Arial"/>
              <a:ea typeface="Arial"/>
              <a:cs typeface="Arial"/>
              <a:sym typeface="Arial"/>
            </a:endParaRPr>
          </a:p>
        </p:txBody>
      </p:sp>
      <p:sp>
        <p:nvSpPr>
          <p:cNvPr id="338" name="Google Shape;338;p29"/>
          <p:cNvSpPr txBox="1"/>
          <p:nvPr/>
        </p:nvSpPr>
        <p:spPr>
          <a:xfrm>
            <a:off x="914400" y="1031358"/>
            <a:ext cx="7538484" cy="3804365"/>
          </a:xfrm>
          <a:prstGeom prst="rect">
            <a:avLst/>
          </a:prstGeom>
          <a:noFill/>
          <a:ln>
            <a:noFill/>
          </a:ln>
        </p:spPr>
        <p:txBody>
          <a:bodyPr spcFirstLastPara="1" wrap="square" lIns="0" tIns="0" rIns="0" bIns="0" anchor="t" anchorCtr="0">
            <a:noAutofit/>
          </a:bodyPr>
          <a:lstStyle/>
          <a:p>
            <a:pPr marL="0" marR="0" lvl="0" indent="0" algn="l" rtl="0">
              <a:lnSpc>
                <a:spcPct val="200000"/>
              </a:lnSpc>
              <a:spcBef>
                <a:spcPts val="1800"/>
              </a:spcBef>
              <a:spcAft>
                <a:spcPts val="400"/>
              </a:spcAft>
              <a:buClr>
                <a:srgbClr val="FFFFFF"/>
              </a:buClr>
              <a:buSzPts val="3200"/>
              <a:buFont typeface="Viga"/>
              <a:buNone/>
            </a:pPr>
            <a:r>
              <a:rPr lang="en-US" sz="1600" b="1" i="0" u="none" strike="noStrike" cap="none">
                <a:solidFill>
                  <a:srgbClr val="FFFFFF"/>
                </a:solidFill>
                <a:latin typeface="Arial"/>
                <a:ea typeface="Arial"/>
                <a:cs typeface="Arial"/>
                <a:sym typeface="Arial"/>
              </a:rPr>
              <a:t>Thường không có triệu chứng thực thể, ở giai đoạn trễ sẽ có:</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Bướu vùng thượng vị, gan to, bụng báng, khối sượng cứng ở rốn (Sister Mary Joseph node), bướu đặc buồng trứng (bướu Krukenberg), mảng sượng cứng ở túi cùng sau (Blumer shelf)</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Hạch trên đòn trái (hạch Vichow)</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 Hạch nách trái (hạch Irish)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3500032" scaled="0"/>
        </a:gradFill>
        <a:effectLst/>
      </p:bgPr>
    </p:bg>
    <p:spTree>
      <p:nvGrpSpPr>
        <p:cNvPr id="1" name="Shape 139"/>
        <p:cNvGrpSpPr/>
        <p:nvPr/>
      </p:nvGrpSpPr>
      <p:grpSpPr>
        <a:xfrm>
          <a:off x="0" y="0"/>
          <a:ext cx="0" cy="0"/>
          <a:chOff x="0" y="0"/>
          <a:chExt cx="0" cy="0"/>
        </a:xfrm>
      </p:grpSpPr>
      <p:sp>
        <p:nvSpPr>
          <p:cNvPr id="140" name="Google Shape;140;p3"/>
          <p:cNvSpPr/>
          <p:nvPr/>
        </p:nvSpPr>
        <p:spPr>
          <a:xfrm>
            <a:off x="3352794" y="2851625"/>
            <a:ext cx="2637698"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
          <p:cNvSpPr txBox="1">
            <a:spLocks noGrp="1"/>
          </p:cNvSpPr>
          <p:nvPr>
            <p:ph type="title"/>
          </p:nvPr>
        </p:nvSpPr>
        <p:spPr>
          <a:xfrm>
            <a:off x="3352794" y="1803725"/>
            <a:ext cx="4005000"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6000">
                <a:latin typeface="Arial"/>
                <a:ea typeface="Arial"/>
                <a:cs typeface="Arial"/>
                <a:sym typeface="Arial"/>
              </a:rPr>
              <a:t>Dịch tễ</a:t>
            </a:r>
            <a:endParaRPr sz="6000">
              <a:latin typeface="Arial"/>
              <a:ea typeface="Arial"/>
              <a:cs typeface="Arial"/>
              <a:sym typeface="Arial"/>
            </a:endParaRPr>
          </a:p>
        </p:txBody>
      </p:sp>
      <p:sp>
        <p:nvSpPr>
          <p:cNvPr id="142" name="Google Shape;142;p3"/>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143" name="Google Shape;143;p3"/>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1</a:t>
            </a:r>
            <a:endParaRPr sz="60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0"/>
          <p:cNvPicPr preferRelativeResize="0"/>
          <p:nvPr/>
        </p:nvPicPr>
        <p:blipFill rotWithShape="1">
          <a:blip r:embed="rId3">
            <a:alphaModFix/>
          </a:blip>
          <a:srcRect/>
          <a:stretch/>
        </p:blipFill>
        <p:spPr>
          <a:xfrm>
            <a:off x="436608" y="407818"/>
            <a:ext cx="4231085" cy="2385886"/>
          </a:xfrm>
          <a:prstGeom prst="rect">
            <a:avLst/>
          </a:prstGeom>
          <a:noFill/>
          <a:ln>
            <a:noFill/>
          </a:ln>
        </p:spPr>
      </p:pic>
      <p:sp>
        <p:nvSpPr>
          <p:cNvPr id="344" name="Google Shape;344;p30"/>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45" name="Google Shape;345;p30"/>
          <p:cNvPicPr preferRelativeResize="0"/>
          <p:nvPr/>
        </p:nvPicPr>
        <p:blipFill rotWithShape="1">
          <a:blip r:embed="rId4">
            <a:alphaModFix/>
          </a:blip>
          <a:srcRect/>
          <a:stretch/>
        </p:blipFill>
        <p:spPr>
          <a:xfrm>
            <a:off x="4977696" y="407818"/>
            <a:ext cx="3932388" cy="3657600"/>
          </a:xfrm>
          <a:prstGeom prst="rect">
            <a:avLst/>
          </a:prstGeom>
          <a:noFill/>
          <a:ln>
            <a:noFill/>
          </a:ln>
        </p:spPr>
      </p:pic>
      <p:sp>
        <p:nvSpPr>
          <p:cNvPr id="346" name="Google Shape;346;p30"/>
          <p:cNvSpPr txBox="1"/>
          <p:nvPr/>
        </p:nvSpPr>
        <p:spPr>
          <a:xfrm>
            <a:off x="1506973" y="2873254"/>
            <a:ext cx="2403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Sister Mary Joseph node (*)</a:t>
            </a:r>
            <a:endParaRPr sz="1400" b="0" i="0" u="none" strike="noStrike" cap="none">
              <a:solidFill>
                <a:schemeClr val="lt1"/>
              </a:solidFill>
              <a:latin typeface="Arial"/>
              <a:ea typeface="Arial"/>
              <a:cs typeface="Arial"/>
              <a:sym typeface="Arial"/>
            </a:endParaRPr>
          </a:p>
        </p:txBody>
      </p:sp>
      <p:sp>
        <p:nvSpPr>
          <p:cNvPr id="347" name="Google Shape;347;p30"/>
          <p:cNvSpPr txBox="1"/>
          <p:nvPr/>
        </p:nvSpPr>
        <p:spPr>
          <a:xfrm>
            <a:off x="5880499" y="4184604"/>
            <a:ext cx="19255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Bướu Krukenberg (**)</a:t>
            </a:r>
            <a:endParaRPr/>
          </a:p>
        </p:txBody>
      </p:sp>
      <p:sp>
        <p:nvSpPr>
          <p:cNvPr id="348" name="Google Shape;348;p30"/>
          <p:cNvSpPr txBox="1"/>
          <p:nvPr/>
        </p:nvSpPr>
        <p:spPr>
          <a:xfrm>
            <a:off x="78667" y="4338492"/>
            <a:ext cx="580183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 Girijala R L, Riahi R R, Cohen P R (February 28, 2018) Sister Mary Joseph Nodule as a Cutaneous Manifestation of Metastatic Appendiceal Adenocarcinoma: Case Report and Literature Review. Cureus 10(2): e2244. doi:10.7759/cureus.2244</a:t>
            </a:r>
            <a:br>
              <a:rPr lang="en-US" sz="1000" b="0" i="0" u="none" strike="noStrike" cap="none">
                <a:solidFill>
                  <a:schemeClr val="lt1"/>
                </a:solidFill>
                <a:latin typeface="Arial"/>
                <a:ea typeface="Arial"/>
                <a:cs typeface="Arial"/>
                <a:sym typeface="Arial"/>
              </a:rPr>
            </a:br>
            <a:r>
              <a:rPr lang="en-US" sz="1000" b="0" i="0" u="none" strike="noStrike" cap="none">
                <a:solidFill>
                  <a:schemeClr val="lt1"/>
                </a:solidFill>
                <a:latin typeface="Arial"/>
                <a:ea typeface="Arial"/>
                <a:cs typeface="Arial"/>
                <a:sym typeface="Arial"/>
              </a:rPr>
              <a:t>(**) Lyngdoh BS, Dey B, Mishra J, Marbaniang E. Krukenberg tumor. Autops Case Rep. 2020 Apr 2;10(2):e2020163. doi: 10.4322/acr.2020.163. PMID: 33344281; PMCID: PMC7703453.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31"/>
          <p:cNvSpPr txBox="1"/>
          <p:nvPr/>
        </p:nvSpPr>
        <p:spPr>
          <a:xfrm>
            <a:off x="681798" y="3605873"/>
            <a:ext cx="36263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Phát hiện mảng Blumer qua khám HMTT(*)</a:t>
            </a:r>
            <a:endParaRPr sz="1400" b="0" i="0" u="none" strike="noStrike" cap="none">
              <a:solidFill>
                <a:schemeClr val="lt1"/>
              </a:solidFill>
              <a:latin typeface="Arial"/>
              <a:ea typeface="Arial"/>
              <a:cs typeface="Arial"/>
              <a:sym typeface="Arial"/>
            </a:endParaRPr>
          </a:p>
        </p:txBody>
      </p:sp>
      <p:sp>
        <p:nvSpPr>
          <p:cNvPr id="355" name="Google Shape;355;p31"/>
          <p:cNvSpPr txBox="1"/>
          <p:nvPr/>
        </p:nvSpPr>
        <p:spPr>
          <a:xfrm>
            <a:off x="5012034" y="3526641"/>
            <a:ext cx="35584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Hạch Virchow (trái), Hạch Irish (phải) (**)</a:t>
            </a:r>
            <a:endParaRPr/>
          </a:p>
        </p:txBody>
      </p:sp>
      <p:sp>
        <p:nvSpPr>
          <p:cNvPr id="356" name="Google Shape;356;p31"/>
          <p:cNvSpPr txBox="1"/>
          <p:nvPr/>
        </p:nvSpPr>
        <p:spPr>
          <a:xfrm>
            <a:off x="78667" y="4338492"/>
            <a:ext cx="5801832"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Physician Assistant In Education</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The Gastrointestinal Atlas</a:t>
            </a:r>
            <a:endParaRPr/>
          </a:p>
          <a:p>
            <a:pPr marL="0" marR="0" lvl="0" indent="0" algn="l" rtl="0">
              <a:lnSpc>
                <a:spcPct val="100000"/>
              </a:lnSpc>
              <a:spcBef>
                <a:spcPts val="0"/>
              </a:spcBef>
              <a:spcAft>
                <a:spcPts val="0"/>
              </a:spcAft>
              <a:buNone/>
            </a:pPr>
            <a:endParaRPr sz="1000" b="0" i="0" u="none" strike="noStrike" cap="none">
              <a:solidFill>
                <a:schemeClr val="lt1"/>
              </a:solidFill>
              <a:latin typeface="Arial"/>
              <a:ea typeface="Arial"/>
              <a:cs typeface="Arial"/>
              <a:sym typeface="Arial"/>
            </a:endParaRPr>
          </a:p>
        </p:txBody>
      </p:sp>
      <p:sp>
        <p:nvSpPr>
          <p:cNvPr id="357" name="Google Shape;357;p31" descr="Virchow Node- The Gastrointestinalatlasl - gastrointestinalatlas.com"/>
          <p:cNvSpPr/>
          <p:nvPr/>
        </p:nvSpPr>
        <p:spPr>
          <a:xfrm>
            <a:off x="4572000" y="25717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58" name="Google Shape;358;p31"/>
          <p:cNvPicPr preferRelativeResize="0"/>
          <p:nvPr/>
        </p:nvPicPr>
        <p:blipFill rotWithShape="1">
          <a:blip r:embed="rId3">
            <a:alphaModFix/>
          </a:blip>
          <a:srcRect/>
          <a:stretch/>
        </p:blipFill>
        <p:spPr>
          <a:xfrm>
            <a:off x="4595745" y="802491"/>
            <a:ext cx="2043113" cy="2724150"/>
          </a:xfrm>
          <a:prstGeom prst="rect">
            <a:avLst/>
          </a:prstGeom>
          <a:noFill/>
          <a:ln>
            <a:noFill/>
          </a:ln>
        </p:spPr>
      </p:pic>
      <p:pic>
        <p:nvPicPr>
          <p:cNvPr id="359" name="Google Shape;359;p31"/>
          <p:cNvPicPr preferRelativeResize="0"/>
          <p:nvPr/>
        </p:nvPicPr>
        <p:blipFill rotWithShape="1">
          <a:blip r:embed="rId4">
            <a:alphaModFix/>
          </a:blip>
          <a:srcRect l="52351" t="2934" r="1842" b="3605"/>
          <a:stretch/>
        </p:blipFill>
        <p:spPr>
          <a:xfrm>
            <a:off x="6871105" y="802491"/>
            <a:ext cx="2115666" cy="2724150"/>
          </a:xfrm>
          <a:prstGeom prst="rect">
            <a:avLst/>
          </a:prstGeom>
          <a:noFill/>
          <a:ln>
            <a:noFill/>
          </a:ln>
        </p:spPr>
      </p:pic>
      <p:pic>
        <p:nvPicPr>
          <p:cNvPr id="360" name="Google Shape;360;p31"/>
          <p:cNvPicPr preferRelativeResize="0"/>
          <p:nvPr/>
        </p:nvPicPr>
        <p:blipFill rotWithShape="1">
          <a:blip r:embed="rId5">
            <a:alphaModFix/>
          </a:blip>
          <a:srcRect/>
          <a:stretch/>
        </p:blipFill>
        <p:spPr>
          <a:xfrm>
            <a:off x="483360" y="807171"/>
            <a:ext cx="3848168" cy="2724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2"/>
          <p:cNvPicPr preferRelativeResize="0"/>
          <p:nvPr/>
        </p:nvPicPr>
        <p:blipFill rotWithShape="1">
          <a:blip r:embed="rId3">
            <a:alphaModFix/>
          </a:blip>
          <a:srcRect/>
          <a:stretch/>
        </p:blipFill>
        <p:spPr>
          <a:xfrm>
            <a:off x="2146842" y="236382"/>
            <a:ext cx="4850316" cy="3718066"/>
          </a:xfrm>
          <a:prstGeom prst="rect">
            <a:avLst/>
          </a:prstGeom>
          <a:noFill/>
          <a:ln>
            <a:noFill/>
          </a:ln>
        </p:spPr>
      </p:pic>
      <p:sp>
        <p:nvSpPr>
          <p:cNvPr id="366" name="Google Shape;366;p32"/>
          <p:cNvSpPr txBox="1"/>
          <p:nvPr/>
        </p:nvSpPr>
        <p:spPr>
          <a:xfrm>
            <a:off x="1999561" y="4053599"/>
            <a:ext cx="51448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Đặc điểm của các triệu chứng thực thể trong ung thư dạ dày</a:t>
            </a:r>
            <a:endParaRPr sz="1400" b="0" i="0" u="none" strike="noStrike" cap="none">
              <a:solidFill>
                <a:schemeClr val="lt1"/>
              </a:solidFill>
              <a:latin typeface="Arial"/>
              <a:ea typeface="Arial"/>
              <a:cs typeface="Arial"/>
              <a:sym typeface="Arial"/>
            </a:endParaRPr>
          </a:p>
        </p:txBody>
      </p:sp>
      <p:sp>
        <p:nvSpPr>
          <p:cNvPr id="367" name="Google Shape;367;p32"/>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Gurvits GE. Gastric ulcer and abnormal findings on CT. Am Fam Physician. 2012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p:nvPr/>
        </p:nvSpPr>
        <p:spPr>
          <a:xfrm>
            <a:off x="3001108" y="2851625"/>
            <a:ext cx="334653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3"/>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4000">
                <a:latin typeface="Arial"/>
                <a:ea typeface="Arial"/>
                <a:cs typeface="Arial"/>
                <a:sym typeface="Arial"/>
              </a:rPr>
              <a:t>Cận lâm sàng</a:t>
            </a:r>
            <a:endParaRPr sz="4000">
              <a:latin typeface="Arial"/>
              <a:ea typeface="Arial"/>
              <a:cs typeface="Arial"/>
              <a:sym typeface="Arial"/>
            </a:endParaRPr>
          </a:p>
        </p:txBody>
      </p:sp>
      <p:sp>
        <p:nvSpPr>
          <p:cNvPr id="374" name="Google Shape;374;p33"/>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375" name="Google Shape;375;p33"/>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6</a:t>
            </a:r>
            <a:endParaRPr sz="60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1. Nội soi thực quản – dạ dày – tá tràng</a:t>
            </a:r>
            <a:endParaRPr sz="280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2. CT-scan</a:t>
            </a:r>
            <a:endParaRPr sz="28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6"/>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3. MRI</a:t>
            </a:r>
            <a:endParaRPr sz="28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4. PET/CT</a:t>
            </a:r>
            <a:endParaRPr sz="28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5. Dấu ấn sinh học</a:t>
            </a:r>
            <a:endParaRPr sz="28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p:nvPr/>
        </p:nvSpPr>
        <p:spPr>
          <a:xfrm>
            <a:off x="3001108" y="2851625"/>
            <a:ext cx="4643701"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9"/>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4000">
                <a:latin typeface="Arial"/>
                <a:ea typeface="Arial"/>
                <a:cs typeface="Arial"/>
                <a:sym typeface="Arial"/>
              </a:rPr>
              <a:t>Đánh giá giai đoạn</a:t>
            </a:r>
            <a:endParaRPr sz="4000">
              <a:latin typeface="Arial"/>
              <a:ea typeface="Arial"/>
              <a:cs typeface="Arial"/>
              <a:sym typeface="Arial"/>
            </a:endParaRPr>
          </a:p>
        </p:txBody>
      </p:sp>
      <p:sp>
        <p:nvSpPr>
          <p:cNvPr id="407" name="Google Shape;407;p39"/>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408" name="Google Shape;408;p39"/>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7</a:t>
            </a:r>
            <a:endParaRPr sz="60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xfrm>
            <a:off x="0" y="539500"/>
            <a:ext cx="9144000" cy="616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1800"/>
              </a:spcBef>
              <a:spcAft>
                <a:spcPts val="400"/>
              </a:spcAft>
              <a:buSzPts val="3700"/>
              <a:buNone/>
            </a:pPr>
            <a:r>
              <a:rPr lang="en-US" sz="2800" b="1" cap="none">
                <a:latin typeface="Arial"/>
                <a:ea typeface="Arial"/>
                <a:cs typeface="Arial"/>
                <a:sym typeface="Arial"/>
              </a:rPr>
              <a:t>Tỉ lệ ung thư dạ dày trên thế giới năm 2020</a:t>
            </a:r>
            <a:endParaRPr sz="2800"/>
          </a:p>
        </p:txBody>
      </p:sp>
      <p:pic>
        <p:nvPicPr>
          <p:cNvPr id="149" name="Google Shape;149;p4"/>
          <p:cNvPicPr preferRelativeResize="0"/>
          <p:nvPr/>
        </p:nvPicPr>
        <p:blipFill rotWithShape="1">
          <a:blip r:embed="rId3">
            <a:alphaModFix/>
          </a:blip>
          <a:srcRect/>
          <a:stretch/>
        </p:blipFill>
        <p:spPr>
          <a:xfrm>
            <a:off x="433753" y="1395782"/>
            <a:ext cx="3962400" cy="2944819"/>
          </a:xfrm>
          <a:prstGeom prst="rect">
            <a:avLst/>
          </a:prstGeom>
          <a:noFill/>
          <a:ln>
            <a:noFill/>
          </a:ln>
        </p:spPr>
      </p:pic>
      <p:pic>
        <p:nvPicPr>
          <p:cNvPr id="150" name="Google Shape;150;p4"/>
          <p:cNvPicPr preferRelativeResize="0"/>
          <p:nvPr/>
        </p:nvPicPr>
        <p:blipFill rotWithShape="1">
          <a:blip r:embed="rId4">
            <a:alphaModFix/>
          </a:blip>
          <a:srcRect/>
          <a:stretch/>
        </p:blipFill>
        <p:spPr>
          <a:xfrm>
            <a:off x="4806651" y="1395781"/>
            <a:ext cx="3903596" cy="2944819"/>
          </a:xfrm>
          <a:prstGeom prst="rect">
            <a:avLst/>
          </a:prstGeom>
          <a:noFill/>
          <a:ln>
            <a:noFill/>
          </a:ln>
        </p:spPr>
      </p:pic>
      <p:sp>
        <p:nvSpPr>
          <p:cNvPr id="151" name="Google Shape;151;p4"/>
          <p:cNvSpPr txBox="1"/>
          <p:nvPr/>
        </p:nvSpPr>
        <p:spPr>
          <a:xfrm>
            <a:off x="0" y="4774168"/>
            <a:ext cx="21771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GLOBCAN 2020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413" name="Google Shape;413;p40"/>
          <p:cNvGraphicFramePr/>
          <p:nvPr/>
        </p:nvGraphicFramePr>
        <p:xfrm>
          <a:off x="905539" y="446567"/>
          <a:ext cx="7332925" cy="3717790"/>
        </p:xfrm>
        <a:graphic>
          <a:graphicData uri="http://schemas.openxmlformats.org/drawingml/2006/table">
            <a:tbl>
              <a:tblPr firstRow="1" bandRow="1">
                <a:noFill/>
                <a:tableStyleId>{29144B82-8710-46B7-A573-380C3D19BE50}</a:tableStyleId>
              </a:tblPr>
              <a:tblGrid>
                <a:gridCol w="665775">
                  <a:extLst>
                    <a:ext uri="{9D8B030D-6E8A-4147-A177-3AD203B41FA5}">
                      <a16:colId xmlns:a16="http://schemas.microsoft.com/office/drawing/2014/main" val="20000"/>
                    </a:ext>
                  </a:extLst>
                </a:gridCol>
                <a:gridCol w="6667150">
                  <a:extLst>
                    <a:ext uri="{9D8B030D-6E8A-4147-A177-3AD203B41FA5}">
                      <a16:colId xmlns:a16="http://schemas.microsoft.com/office/drawing/2014/main" val="20001"/>
                    </a:ext>
                  </a:extLst>
                </a:gridCol>
              </a:tblGrid>
              <a:tr h="243775">
                <a:tc gridSpan="2">
                  <a:txBody>
                    <a:bodyPr/>
                    <a:lstStyle/>
                    <a:p>
                      <a:pPr marL="0" marR="0" lvl="0" indent="0" algn="l" rtl="0">
                        <a:lnSpc>
                          <a:spcPct val="100000"/>
                        </a:lnSpc>
                        <a:spcBef>
                          <a:spcPts val="0"/>
                        </a:spcBef>
                        <a:spcAft>
                          <a:spcPts val="0"/>
                        </a:spcAft>
                        <a:buNone/>
                      </a:pPr>
                      <a:r>
                        <a:rPr lang="en-US" sz="1200" b="1" u="none" strike="noStrike" cap="none">
                          <a:solidFill>
                            <a:schemeClr val="dk1"/>
                          </a:solidFill>
                        </a:rPr>
                        <a:t>Phân nhóm T</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Tx</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Khối u không thể đánh giá</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T0</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Không có bằng chứng khối u nguyên phát</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Tis</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Ung thư insitu: khối u biểu mô chưa xâm lấn lớp Lamina propria, loạn sản độ cao</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Khối u xâm lấn Lamina propria hoặc cơ niêm, hoặc dưới niêm</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T1a</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Khối u xâm lấn Lamina propria hoặc cơ niêm</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T1b</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Khối u xâm lấn lớp dưới niêm</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Khối u xâm lấn lớp cơ</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406300">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T3</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Khối u xâm lấn mô liên kết dưới thanh mạc và không xâm lấn phúc mạc tạng hoặc cơ quan lân cận</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T4</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Khối u xâm lấn thanh mạc (phúc mạc tạng) hoặc cấu trúc lân cận</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T4a</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Khối u xâm lấn thanh mạc (phúc mạc tạng)</a:t>
                      </a:r>
                      <a:endParaRPr/>
                    </a:p>
                  </a:txBody>
                  <a:tcPr marL="91450" marR="91450" marT="45725" marB="45725"/>
                </a:tc>
                <a:extLst>
                  <a:ext uri="{0D108BD9-81ED-4DB2-BD59-A6C34878D82A}">
                    <a16:rowId xmlns:a16="http://schemas.microsoft.com/office/drawing/2014/main" val="10010"/>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T4b</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Khối u xâm lấn cấu trúc lân cận</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bl>
          </a:graphicData>
        </a:graphic>
      </p:graphicFrame>
      <p:sp>
        <p:nvSpPr>
          <p:cNvPr id="414" name="Google Shape;414;p40"/>
          <p:cNvSpPr txBox="1"/>
          <p:nvPr/>
        </p:nvSpPr>
        <p:spPr>
          <a:xfrm>
            <a:off x="2384507" y="4346059"/>
            <a:ext cx="4374980"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Định nghĩa TNM của ung thư dạ dày theo AJCC 8th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aphicFrame>
        <p:nvGraphicFramePr>
          <p:cNvPr id="419" name="Google Shape;419;p41"/>
          <p:cNvGraphicFramePr/>
          <p:nvPr/>
        </p:nvGraphicFramePr>
        <p:xfrm>
          <a:off x="905537" y="797441"/>
          <a:ext cx="7332925" cy="3244780"/>
        </p:xfrm>
        <a:graphic>
          <a:graphicData uri="http://schemas.openxmlformats.org/drawingml/2006/table">
            <a:tbl>
              <a:tblPr firstRow="1" bandRow="1">
                <a:noFill/>
                <a:tableStyleId>{29144B82-8710-46B7-A573-380C3D19BE50}</a:tableStyleId>
              </a:tblPr>
              <a:tblGrid>
                <a:gridCol w="1327300">
                  <a:extLst>
                    <a:ext uri="{9D8B030D-6E8A-4147-A177-3AD203B41FA5}">
                      <a16:colId xmlns:a16="http://schemas.microsoft.com/office/drawing/2014/main" val="20000"/>
                    </a:ext>
                  </a:extLst>
                </a:gridCol>
                <a:gridCol w="6005625">
                  <a:extLst>
                    <a:ext uri="{9D8B030D-6E8A-4147-A177-3AD203B41FA5}">
                      <a16:colId xmlns:a16="http://schemas.microsoft.com/office/drawing/2014/main" val="20001"/>
                    </a:ext>
                  </a:extLst>
                </a:gridCol>
              </a:tblGrid>
              <a:tr h="243775">
                <a:tc gridSpan="2">
                  <a:txBody>
                    <a:bodyPr/>
                    <a:lstStyle/>
                    <a:p>
                      <a:pPr marL="0" marR="0" lvl="0" indent="0" algn="l" rtl="0">
                        <a:lnSpc>
                          <a:spcPct val="100000"/>
                        </a:lnSpc>
                        <a:spcBef>
                          <a:spcPts val="0"/>
                        </a:spcBef>
                        <a:spcAft>
                          <a:spcPts val="0"/>
                        </a:spcAft>
                        <a:buNone/>
                      </a:pPr>
                      <a:r>
                        <a:rPr lang="en-US" sz="1200" b="1" u="none" strike="noStrike" cap="none">
                          <a:solidFill>
                            <a:schemeClr val="dk1"/>
                          </a:solidFill>
                        </a:rPr>
                        <a:t>Phân nhóm hạch vùng N</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Nx</a:t>
                      </a:r>
                      <a:endParaRPr sz="1200" b="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Không thể đánh giá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N0</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Không có di căn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N1</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Di căn 1 – 2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N2</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Di căn 3 – 6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N3</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Di căn từ 7 hạch vùng trở lên</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N3a</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Di căn 7 – 15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98625">
                <a:tc>
                  <a:txBody>
                    <a:bodyPr/>
                    <a:lstStyle/>
                    <a:p>
                      <a:pPr marL="0" marR="0" lvl="0" indent="0" algn="r" rtl="0">
                        <a:lnSpc>
                          <a:spcPct val="100000"/>
                        </a:lnSpc>
                        <a:spcBef>
                          <a:spcPts val="0"/>
                        </a:spcBef>
                        <a:spcAft>
                          <a:spcPts val="0"/>
                        </a:spcAft>
                        <a:buNone/>
                      </a:pPr>
                      <a:r>
                        <a:rPr lang="en-US" sz="1200" b="0" u="none" strike="noStrike" cap="none">
                          <a:solidFill>
                            <a:schemeClr val="dk1"/>
                          </a:solidFill>
                        </a:rPr>
                        <a:t>N3b</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Di căn trên 15 hạch vùng</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82825">
                <a:tc gridSpan="2">
                  <a:txBody>
                    <a:bodyPr/>
                    <a:lstStyle/>
                    <a:p>
                      <a:pPr marL="0" marR="0" lvl="0" indent="0" algn="l" rtl="0">
                        <a:lnSpc>
                          <a:spcPct val="100000"/>
                        </a:lnSpc>
                        <a:spcBef>
                          <a:spcPts val="0"/>
                        </a:spcBef>
                        <a:spcAft>
                          <a:spcPts val="0"/>
                        </a:spcAft>
                        <a:buNone/>
                      </a:pPr>
                      <a:r>
                        <a:rPr lang="en-US" sz="1200" b="1" u="none" strike="noStrike" cap="none">
                          <a:solidFill>
                            <a:schemeClr val="dk1"/>
                          </a:solidFill>
                        </a:rPr>
                        <a:t>Di căn xa (M)</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8"/>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M0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Không có di căn xa</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98625">
                <a:tc>
                  <a:txBody>
                    <a:bodyPr/>
                    <a:lstStyle/>
                    <a:p>
                      <a:pPr marL="0" marR="0" lvl="0" indent="0" algn="l" rtl="0">
                        <a:lnSpc>
                          <a:spcPct val="100000"/>
                        </a:lnSpc>
                        <a:spcBef>
                          <a:spcPts val="0"/>
                        </a:spcBef>
                        <a:spcAft>
                          <a:spcPts val="0"/>
                        </a:spcAft>
                        <a:buNone/>
                      </a:pPr>
                      <a:r>
                        <a:rPr lang="en-US" sz="1200" b="0" u="none" strike="noStrike" cap="none">
                          <a:solidFill>
                            <a:schemeClr val="dk1"/>
                          </a:solidFill>
                        </a:rPr>
                        <a:t>M1</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1"/>
                          </a:solidFill>
                        </a:rPr>
                        <a:t>Có di căn xa</a:t>
                      </a:r>
                      <a:endParaRPr sz="1200" b="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bl>
          </a:graphicData>
        </a:graphic>
      </p:graphicFrame>
      <p:sp>
        <p:nvSpPr>
          <p:cNvPr id="420" name="Google Shape;420;p41"/>
          <p:cNvSpPr txBox="1"/>
          <p:nvPr/>
        </p:nvSpPr>
        <p:spPr>
          <a:xfrm>
            <a:off x="2384507" y="4346059"/>
            <a:ext cx="4374980"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Định nghĩa TNM của ung thư dạ dày theo AJCC 8th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2"/>
          <p:cNvSpPr txBox="1"/>
          <p:nvPr/>
        </p:nvSpPr>
        <p:spPr>
          <a:xfrm>
            <a:off x="2474886" y="4756955"/>
            <a:ext cx="4194224"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Đánh giá giai đoạn ung thư dạ dày theo AJCC 8th</a:t>
            </a:r>
            <a:endParaRPr/>
          </a:p>
        </p:txBody>
      </p:sp>
      <p:pic>
        <p:nvPicPr>
          <p:cNvPr id="426" name="Google Shape;426;p42"/>
          <p:cNvPicPr preferRelativeResize="0"/>
          <p:nvPr/>
        </p:nvPicPr>
        <p:blipFill rotWithShape="1">
          <a:blip r:embed="rId3">
            <a:alphaModFix/>
          </a:blip>
          <a:srcRect/>
          <a:stretch/>
        </p:blipFill>
        <p:spPr>
          <a:xfrm>
            <a:off x="2173437" y="232656"/>
            <a:ext cx="4797123" cy="43592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43"/>
          <p:cNvPicPr preferRelativeResize="0"/>
          <p:nvPr/>
        </p:nvPicPr>
        <p:blipFill rotWithShape="1">
          <a:blip r:embed="rId3">
            <a:alphaModFix/>
          </a:blip>
          <a:srcRect/>
          <a:stretch/>
        </p:blipFill>
        <p:spPr>
          <a:xfrm>
            <a:off x="483781" y="838693"/>
            <a:ext cx="8176437" cy="3087154"/>
          </a:xfrm>
          <a:prstGeom prst="rect">
            <a:avLst/>
          </a:prstGeom>
          <a:noFill/>
          <a:ln>
            <a:noFill/>
          </a:ln>
        </p:spPr>
      </p:pic>
      <p:sp>
        <p:nvSpPr>
          <p:cNvPr id="432" name="Google Shape;432;p43"/>
          <p:cNvSpPr txBox="1"/>
          <p:nvPr/>
        </p:nvSpPr>
        <p:spPr>
          <a:xfrm>
            <a:off x="2474887" y="4150918"/>
            <a:ext cx="4194224"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Đánh giá giai đoạn ung thư dạ dày theo AJCC 8th</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p:nvPr/>
        </p:nvSpPr>
        <p:spPr>
          <a:xfrm>
            <a:off x="3001109" y="2851625"/>
            <a:ext cx="4881650"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4"/>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4000" dirty="0" err="1">
                <a:latin typeface="Arial"/>
                <a:ea typeface="Arial"/>
                <a:cs typeface="Arial"/>
                <a:sym typeface="Arial"/>
              </a:rPr>
              <a:t>Điều</a:t>
            </a:r>
            <a:r>
              <a:rPr lang="en-US" sz="4000" dirty="0">
                <a:latin typeface="Arial"/>
                <a:ea typeface="Arial"/>
                <a:cs typeface="Arial"/>
                <a:sym typeface="Arial"/>
              </a:rPr>
              <a:t> </a:t>
            </a:r>
            <a:r>
              <a:rPr lang="en-US" sz="4000" dirty="0" err="1" smtClean="0">
                <a:latin typeface="Arial"/>
                <a:ea typeface="Arial"/>
                <a:cs typeface="Arial"/>
                <a:sym typeface="Arial"/>
              </a:rPr>
              <a:t>trị</a:t>
            </a:r>
            <a:r>
              <a:rPr lang="en-US" sz="4000" dirty="0" smtClean="0">
                <a:latin typeface="Arial"/>
                <a:ea typeface="Arial"/>
                <a:cs typeface="Arial"/>
                <a:sym typeface="Arial"/>
              </a:rPr>
              <a:t> - </a:t>
            </a:r>
            <a:r>
              <a:rPr lang="en-US" sz="4000" dirty="0" err="1" smtClean="0">
                <a:latin typeface="Arial"/>
                <a:ea typeface="Arial"/>
                <a:cs typeface="Arial"/>
                <a:sym typeface="Arial"/>
              </a:rPr>
              <a:t>Tiên</a:t>
            </a:r>
            <a:r>
              <a:rPr lang="en-US" sz="4000" dirty="0" smtClean="0">
                <a:latin typeface="Arial"/>
                <a:ea typeface="Arial"/>
                <a:cs typeface="Arial"/>
                <a:sym typeface="Arial"/>
              </a:rPr>
              <a:t> </a:t>
            </a:r>
            <a:r>
              <a:rPr lang="en-US" sz="4000" dirty="0" err="1" smtClean="0">
                <a:latin typeface="Arial"/>
                <a:ea typeface="Arial"/>
                <a:cs typeface="Arial"/>
                <a:sym typeface="Arial"/>
              </a:rPr>
              <a:t>lượng</a:t>
            </a:r>
            <a:endParaRPr sz="4000" dirty="0">
              <a:latin typeface="Arial"/>
              <a:ea typeface="Arial"/>
              <a:cs typeface="Arial"/>
              <a:sym typeface="Arial"/>
            </a:endParaRPr>
          </a:p>
        </p:txBody>
      </p:sp>
      <p:sp>
        <p:nvSpPr>
          <p:cNvPr id="439" name="Google Shape;439;p44"/>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440" name="Google Shape;440;p44"/>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8</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5"/>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Nguyên tắc điều trị</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6"/>
          <p:cNvSpPr txBox="1">
            <a:spLocks noGrp="1"/>
          </p:cNvSpPr>
          <p:nvPr>
            <p:ph type="title"/>
          </p:nvPr>
        </p:nvSpPr>
        <p:spPr>
          <a:xfrm>
            <a:off x="-1" y="442803"/>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Phác đồ điều trị ung thư dạ dày</a:t>
            </a:r>
            <a:endParaRPr sz="2800">
              <a:latin typeface="Arial"/>
              <a:ea typeface="Arial"/>
              <a:cs typeface="Arial"/>
              <a:sym typeface="Arial"/>
            </a:endParaRPr>
          </a:p>
        </p:txBody>
      </p:sp>
      <p:pic>
        <p:nvPicPr>
          <p:cNvPr id="451" name="Google Shape;451;p46" descr="figure 1"/>
          <p:cNvPicPr preferRelativeResize="0"/>
          <p:nvPr/>
        </p:nvPicPr>
        <p:blipFill rotWithShape="1">
          <a:blip r:embed="rId3">
            <a:alphaModFix/>
          </a:blip>
          <a:srcRect/>
          <a:stretch/>
        </p:blipFill>
        <p:spPr>
          <a:xfrm>
            <a:off x="1361806" y="1189620"/>
            <a:ext cx="6420386" cy="3594415"/>
          </a:xfrm>
          <a:prstGeom prst="rect">
            <a:avLst/>
          </a:prstGeom>
          <a:noFill/>
          <a:ln>
            <a:noFill/>
          </a:ln>
        </p:spPr>
      </p:pic>
      <p:sp>
        <p:nvSpPr>
          <p:cNvPr id="452" name="Google Shape;452;p46"/>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Japanese Gastric Cancer Treatment Guidelines 2021 (6th edition)</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7" descr="figure 1"/>
          <p:cNvPicPr preferRelativeResize="0"/>
          <p:nvPr/>
        </p:nvPicPr>
        <p:blipFill rotWithShape="1">
          <a:blip r:embed="rId3">
            <a:alphaModFix/>
          </a:blip>
          <a:srcRect/>
          <a:stretch/>
        </p:blipFill>
        <p:spPr>
          <a:xfrm>
            <a:off x="277286" y="1220802"/>
            <a:ext cx="4050166" cy="2701896"/>
          </a:xfrm>
          <a:prstGeom prst="rect">
            <a:avLst/>
          </a:prstGeom>
          <a:noFill/>
          <a:ln>
            <a:noFill/>
          </a:ln>
        </p:spPr>
      </p:pic>
      <p:pic>
        <p:nvPicPr>
          <p:cNvPr id="458" name="Google Shape;458;p47"/>
          <p:cNvPicPr preferRelativeResize="0"/>
          <p:nvPr/>
        </p:nvPicPr>
        <p:blipFill rotWithShape="1">
          <a:blip r:embed="rId4">
            <a:alphaModFix/>
          </a:blip>
          <a:srcRect/>
          <a:stretch/>
        </p:blipFill>
        <p:spPr>
          <a:xfrm>
            <a:off x="4816550" y="1208378"/>
            <a:ext cx="4194928" cy="2701896"/>
          </a:xfrm>
          <a:prstGeom prst="rect">
            <a:avLst/>
          </a:prstGeom>
          <a:noFill/>
          <a:ln>
            <a:noFill/>
          </a:ln>
        </p:spPr>
      </p:pic>
      <p:sp>
        <p:nvSpPr>
          <p:cNvPr id="459" name="Google Shape;459;p47"/>
          <p:cNvSpPr txBox="1"/>
          <p:nvPr/>
        </p:nvSpPr>
        <p:spPr>
          <a:xfrm>
            <a:off x="450575" y="4040592"/>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Japanese Gastric Cancer Treatment Guidelines 2021 (6th edition)</a:t>
            </a:r>
            <a:endParaRPr/>
          </a:p>
        </p:txBody>
      </p:sp>
      <p:sp>
        <p:nvSpPr>
          <p:cNvPr id="460" name="Google Shape;460;p47"/>
          <p:cNvSpPr txBox="1"/>
          <p:nvPr/>
        </p:nvSpPr>
        <p:spPr>
          <a:xfrm>
            <a:off x="5002080" y="4040592"/>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Japanese Gastric Cancer Treatment Guidelines 2014 (4th edition)</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9"/>
          <p:cNvSpPr txBox="1">
            <a:spLocks noGrp="1"/>
          </p:cNvSpPr>
          <p:nvPr>
            <p:ph type="title"/>
          </p:nvPr>
        </p:nvSpPr>
        <p:spPr>
          <a:xfrm>
            <a:off x="0" y="307777"/>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Các phương pháp mổ nội soi</a:t>
            </a:r>
            <a:endParaRPr sz="2800">
              <a:latin typeface="Arial"/>
              <a:ea typeface="Arial"/>
              <a:cs typeface="Arial"/>
              <a:sym typeface="Arial"/>
            </a:endParaRPr>
          </a:p>
        </p:txBody>
      </p:sp>
      <p:pic>
        <p:nvPicPr>
          <p:cNvPr id="471" name="Google Shape;471;p49"/>
          <p:cNvPicPr preferRelativeResize="0"/>
          <p:nvPr/>
        </p:nvPicPr>
        <p:blipFill rotWithShape="1">
          <a:blip r:embed="rId3">
            <a:alphaModFix/>
          </a:blip>
          <a:srcRect/>
          <a:stretch/>
        </p:blipFill>
        <p:spPr>
          <a:xfrm>
            <a:off x="4778782" y="1399614"/>
            <a:ext cx="4232865" cy="2326348"/>
          </a:xfrm>
          <a:prstGeom prst="rect">
            <a:avLst/>
          </a:prstGeom>
          <a:noFill/>
          <a:ln>
            <a:noFill/>
          </a:ln>
        </p:spPr>
      </p:pic>
      <p:pic>
        <p:nvPicPr>
          <p:cNvPr id="472" name="Google Shape;472;p49" descr="Endoscopic Mucosal Resection (EMR)"/>
          <p:cNvPicPr preferRelativeResize="0"/>
          <p:nvPr/>
        </p:nvPicPr>
        <p:blipFill rotWithShape="1">
          <a:blip r:embed="rId4">
            <a:alphaModFix/>
          </a:blip>
          <a:srcRect/>
          <a:stretch/>
        </p:blipFill>
        <p:spPr>
          <a:xfrm>
            <a:off x="132354" y="1407485"/>
            <a:ext cx="4232866" cy="2318477"/>
          </a:xfrm>
          <a:prstGeom prst="rect">
            <a:avLst/>
          </a:prstGeom>
          <a:noFill/>
          <a:ln>
            <a:noFill/>
          </a:ln>
        </p:spPr>
      </p:pic>
      <p:sp>
        <p:nvSpPr>
          <p:cNvPr id="473" name="Google Shape;473;p49"/>
          <p:cNvSpPr txBox="1"/>
          <p:nvPr/>
        </p:nvSpPr>
        <p:spPr>
          <a:xfrm>
            <a:off x="5050031" y="3725962"/>
            <a:ext cx="4232865" cy="3381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800"/>
              </a:spcBef>
              <a:spcAft>
                <a:spcPts val="400"/>
              </a:spcAft>
              <a:buClr>
                <a:srgbClr val="FFFFFF"/>
              </a:buClr>
              <a:buSzPts val="2800"/>
              <a:buFont typeface="Viga"/>
              <a:buNone/>
            </a:pPr>
            <a:r>
              <a:rPr lang="en-US" sz="1400" b="1" i="0" u="none" strike="noStrike" cap="none">
                <a:solidFill>
                  <a:srgbClr val="FFFFFF"/>
                </a:solidFill>
                <a:latin typeface="Arial"/>
                <a:ea typeface="Arial"/>
                <a:cs typeface="Arial"/>
                <a:sym typeface="Arial"/>
              </a:rPr>
              <a:t>Cắt dưới niêm mạc dạ dày qua nội soi (ESD)</a:t>
            </a:r>
            <a:endParaRPr sz="1400" b="1" i="0" u="none" strike="noStrike" cap="none">
              <a:solidFill>
                <a:srgbClr val="FFFFFF"/>
              </a:solidFill>
              <a:latin typeface="Arial"/>
              <a:ea typeface="Arial"/>
              <a:cs typeface="Arial"/>
              <a:sym typeface="Arial"/>
            </a:endParaRPr>
          </a:p>
        </p:txBody>
      </p:sp>
      <p:sp>
        <p:nvSpPr>
          <p:cNvPr id="474" name="Google Shape;474;p49"/>
          <p:cNvSpPr txBox="1"/>
          <p:nvPr/>
        </p:nvSpPr>
        <p:spPr>
          <a:xfrm>
            <a:off x="545917" y="3725962"/>
            <a:ext cx="4232865" cy="93195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800"/>
              </a:spcBef>
              <a:spcAft>
                <a:spcPts val="400"/>
              </a:spcAft>
              <a:buClr>
                <a:srgbClr val="FFFFFF"/>
              </a:buClr>
              <a:buSzPts val="2800"/>
              <a:buFont typeface="Viga"/>
              <a:buNone/>
            </a:pPr>
            <a:r>
              <a:rPr lang="en-US" sz="1400" b="1" i="0" u="none" strike="noStrike" cap="none">
                <a:solidFill>
                  <a:srgbClr val="FFFFFF"/>
                </a:solidFill>
                <a:latin typeface="Arial"/>
                <a:ea typeface="Arial"/>
                <a:cs typeface="Arial"/>
                <a:sym typeface="Arial"/>
              </a:rPr>
              <a:t>Cắt niêm mạc dạ dày qua nội soi (EMR)</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0"/>
          <p:cNvSpPr txBox="1">
            <a:spLocks noGrp="1"/>
          </p:cNvSpPr>
          <p:nvPr>
            <p:ph type="title"/>
          </p:nvPr>
        </p:nvSpPr>
        <p:spPr>
          <a:xfrm>
            <a:off x="0" y="307777"/>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Chỉ định mổ nội soi</a:t>
            </a:r>
            <a:endParaRPr sz="2800">
              <a:latin typeface="Arial"/>
              <a:ea typeface="Arial"/>
              <a:cs typeface="Arial"/>
              <a:sym typeface="Arial"/>
            </a:endParaRPr>
          </a:p>
        </p:txBody>
      </p:sp>
      <p:grpSp>
        <p:nvGrpSpPr>
          <p:cNvPr id="480" name="Google Shape;480;p50"/>
          <p:cNvGrpSpPr/>
          <p:nvPr/>
        </p:nvGrpSpPr>
        <p:grpSpPr>
          <a:xfrm>
            <a:off x="399480" y="1308395"/>
            <a:ext cx="4095560" cy="3103376"/>
            <a:chOff x="853135" y="591"/>
            <a:chExt cx="4095560" cy="3103376"/>
          </a:xfrm>
        </p:grpSpPr>
        <p:sp>
          <p:nvSpPr>
            <p:cNvPr id="481" name="Google Shape;481;p50"/>
            <p:cNvSpPr/>
            <p:nvPr/>
          </p:nvSpPr>
          <p:spPr>
            <a:xfrm>
              <a:off x="2889725" y="591"/>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txBox="1"/>
            <p:nvPr/>
          </p:nvSpPr>
          <p:spPr>
            <a:xfrm>
              <a:off x="2907205" y="18071"/>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Chỉ định</a:t>
              </a:r>
              <a:endParaRPr sz="1100" b="0" i="0" u="none" strike="noStrike" cap="none">
                <a:solidFill>
                  <a:schemeClr val="lt1"/>
                </a:solidFill>
                <a:latin typeface="Arial"/>
                <a:ea typeface="Arial"/>
                <a:cs typeface="Arial"/>
                <a:sym typeface="Arial"/>
              </a:endParaRPr>
            </a:p>
          </p:txBody>
        </p:sp>
        <p:sp>
          <p:nvSpPr>
            <p:cNvPr id="483" name="Google Shape;483;p50"/>
            <p:cNvSpPr/>
            <p:nvPr/>
          </p:nvSpPr>
          <p:spPr>
            <a:xfrm>
              <a:off x="2173562" y="597394"/>
              <a:ext cx="1163765" cy="238721"/>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014A"/>
              </a:solidFill>
              <a:prstDash val="solid"/>
              <a:round/>
              <a:headEnd type="none" w="sm" len="sm"/>
              <a:tailEnd type="none" w="sm" len="sm"/>
            </a:ln>
          </p:spPr>
        </p:sp>
        <p:sp>
          <p:nvSpPr>
            <p:cNvPr id="484" name="Google Shape;484;p50"/>
            <p:cNvSpPr/>
            <p:nvPr/>
          </p:nvSpPr>
          <p:spPr>
            <a:xfrm>
              <a:off x="1725960" y="836115"/>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txBox="1"/>
            <p:nvPr/>
          </p:nvSpPr>
          <p:spPr>
            <a:xfrm>
              <a:off x="1743440" y="853595"/>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Tuyệt đối</a:t>
              </a:r>
              <a:endParaRPr sz="1100" b="0" i="0" u="none" strike="noStrike" cap="none">
                <a:solidFill>
                  <a:schemeClr val="lt1"/>
                </a:solidFill>
                <a:latin typeface="Arial"/>
                <a:ea typeface="Arial"/>
                <a:cs typeface="Arial"/>
                <a:sym typeface="Arial"/>
              </a:endParaRPr>
            </a:p>
          </p:txBody>
        </p:sp>
        <p:sp>
          <p:nvSpPr>
            <p:cNvPr id="486" name="Google Shape;486;p50"/>
            <p:cNvSpPr/>
            <p:nvPr/>
          </p:nvSpPr>
          <p:spPr>
            <a:xfrm>
              <a:off x="1300737" y="1432918"/>
              <a:ext cx="872824" cy="238721"/>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0154"/>
              </a:solidFill>
              <a:prstDash val="solid"/>
              <a:round/>
              <a:headEnd type="none" w="sm" len="sm"/>
              <a:tailEnd type="none" w="sm" len="sm"/>
            </a:ln>
          </p:spPr>
        </p:sp>
        <p:sp>
          <p:nvSpPr>
            <p:cNvPr id="487" name="Google Shape;487;p50"/>
            <p:cNvSpPr/>
            <p:nvPr/>
          </p:nvSpPr>
          <p:spPr>
            <a:xfrm>
              <a:off x="853135" y="1671640"/>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txBox="1"/>
            <p:nvPr/>
          </p:nvSpPr>
          <p:spPr>
            <a:xfrm>
              <a:off x="870615" y="1689120"/>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EMR/ESD</a:t>
              </a:r>
              <a:endParaRPr sz="1100" b="0" i="0" u="none" strike="noStrike" cap="none">
                <a:solidFill>
                  <a:schemeClr val="lt1"/>
                </a:solidFill>
                <a:latin typeface="Arial"/>
                <a:ea typeface="Arial"/>
                <a:cs typeface="Arial"/>
                <a:sym typeface="Arial"/>
              </a:endParaRPr>
            </a:p>
          </p:txBody>
        </p:sp>
        <p:sp>
          <p:nvSpPr>
            <p:cNvPr id="489" name="Google Shape;489;p50"/>
            <p:cNvSpPr/>
            <p:nvPr/>
          </p:nvSpPr>
          <p:spPr>
            <a:xfrm>
              <a:off x="1255017" y="2268443"/>
              <a:ext cx="91440" cy="238721"/>
            </a:xfrm>
            <a:custGeom>
              <a:avLst/>
              <a:gdLst/>
              <a:ahLst/>
              <a:cxnLst/>
              <a:rect l="l" t="t" r="r" b="b"/>
              <a:pathLst>
                <a:path w="120000" h="120000" extrusionOk="0">
                  <a:moveTo>
                    <a:pt x="60000" y="0"/>
                  </a:moveTo>
                  <a:lnTo>
                    <a:pt x="60000" y="120000"/>
                  </a:lnTo>
                </a:path>
              </a:pathLst>
            </a:custGeom>
            <a:noFill/>
            <a:ln w="25400" cap="flat" cmpd="sng">
              <a:solidFill>
                <a:srgbClr val="000154"/>
              </a:solidFill>
              <a:prstDash val="solid"/>
              <a:round/>
              <a:headEnd type="none" w="sm" len="sm"/>
              <a:tailEnd type="none" w="sm" len="sm"/>
            </a:ln>
          </p:spPr>
        </p:sp>
        <p:sp>
          <p:nvSpPr>
            <p:cNvPr id="490" name="Google Shape;490;p50"/>
            <p:cNvSpPr/>
            <p:nvPr/>
          </p:nvSpPr>
          <p:spPr>
            <a:xfrm>
              <a:off x="853135" y="2507164"/>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txBox="1"/>
            <p:nvPr/>
          </p:nvSpPr>
          <p:spPr>
            <a:xfrm>
              <a:off x="870615" y="2524644"/>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Biệt hoá, UL0, cT1a, ≤2cm</a:t>
              </a:r>
              <a:endParaRPr sz="1100" b="0" i="0" u="none" strike="noStrike" cap="none">
                <a:solidFill>
                  <a:schemeClr val="lt1"/>
                </a:solidFill>
                <a:latin typeface="Arial"/>
                <a:ea typeface="Arial"/>
                <a:cs typeface="Arial"/>
                <a:sym typeface="Arial"/>
              </a:endParaRPr>
            </a:p>
          </p:txBody>
        </p:sp>
        <p:sp>
          <p:nvSpPr>
            <p:cNvPr id="492" name="Google Shape;492;p50"/>
            <p:cNvSpPr/>
            <p:nvPr/>
          </p:nvSpPr>
          <p:spPr>
            <a:xfrm>
              <a:off x="2173562" y="1432918"/>
              <a:ext cx="872824" cy="238721"/>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0154"/>
              </a:solidFill>
              <a:prstDash val="solid"/>
              <a:round/>
              <a:headEnd type="none" w="sm" len="sm"/>
              <a:tailEnd type="none" w="sm" len="sm"/>
            </a:ln>
          </p:spPr>
        </p:sp>
        <p:sp>
          <p:nvSpPr>
            <p:cNvPr id="493" name="Google Shape;493;p50"/>
            <p:cNvSpPr/>
            <p:nvPr/>
          </p:nvSpPr>
          <p:spPr>
            <a:xfrm>
              <a:off x="2598784" y="1671640"/>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txBox="1"/>
            <p:nvPr/>
          </p:nvSpPr>
          <p:spPr>
            <a:xfrm>
              <a:off x="2616264" y="1689120"/>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EMR</a:t>
              </a:r>
              <a:endParaRPr sz="1100" b="0" i="0" u="none" strike="noStrike" cap="none">
                <a:solidFill>
                  <a:schemeClr val="lt1"/>
                </a:solidFill>
                <a:latin typeface="Arial"/>
                <a:ea typeface="Arial"/>
                <a:cs typeface="Arial"/>
                <a:sym typeface="Arial"/>
              </a:endParaRPr>
            </a:p>
          </p:txBody>
        </p:sp>
        <p:sp>
          <p:nvSpPr>
            <p:cNvPr id="495" name="Google Shape;495;p50"/>
            <p:cNvSpPr/>
            <p:nvPr/>
          </p:nvSpPr>
          <p:spPr>
            <a:xfrm>
              <a:off x="2464503" y="2268443"/>
              <a:ext cx="581882" cy="238721"/>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0154"/>
              </a:solidFill>
              <a:prstDash val="solid"/>
              <a:round/>
              <a:headEnd type="none" w="sm" len="sm"/>
              <a:tailEnd type="none" w="sm" len="sm"/>
            </a:ln>
          </p:spPr>
        </p:sp>
        <p:sp>
          <p:nvSpPr>
            <p:cNvPr id="496" name="Google Shape;496;p50"/>
            <p:cNvSpPr/>
            <p:nvPr/>
          </p:nvSpPr>
          <p:spPr>
            <a:xfrm>
              <a:off x="2016901" y="2507164"/>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txBox="1"/>
            <p:nvPr/>
          </p:nvSpPr>
          <p:spPr>
            <a:xfrm>
              <a:off x="2034381" y="2524644"/>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Biệt hoá, UL0, cT1a, &gt;2cm</a:t>
              </a:r>
              <a:endParaRPr/>
            </a:p>
          </p:txBody>
        </p:sp>
        <p:sp>
          <p:nvSpPr>
            <p:cNvPr id="498" name="Google Shape;498;p50"/>
            <p:cNvSpPr/>
            <p:nvPr/>
          </p:nvSpPr>
          <p:spPr>
            <a:xfrm>
              <a:off x="3046386" y="2268443"/>
              <a:ext cx="581882" cy="238721"/>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0154"/>
              </a:solidFill>
              <a:prstDash val="solid"/>
              <a:round/>
              <a:headEnd type="none" w="sm" len="sm"/>
              <a:tailEnd type="none" w="sm" len="sm"/>
            </a:ln>
          </p:spPr>
        </p:sp>
        <p:sp>
          <p:nvSpPr>
            <p:cNvPr id="499" name="Google Shape;499;p50"/>
            <p:cNvSpPr/>
            <p:nvPr/>
          </p:nvSpPr>
          <p:spPr>
            <a:xfrm>
              <a:off x="3180667" y="2507164"/>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txBox="1"/>
            <p:nvPr/>
          </p:nvSpPr>
          <p:spPr>
            <a:xfrm>
              <a:off x="3198147" y="2524644"/>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Biệt hoá, UL1, cT1a, ≥3cm</a:t>
              </a:r>
              <a:endParaRPr/>
            </a:p>
          </p:txBody>
        </p:sp>
        <p:sp>
          <p:nvSpPr>
            <p:cNvPr id="501" name="Google Shape;501;p50"/>
            <p:cNvSpPr/>
            <p:nvPr/>
          </p:nvSpPr>
          <p:spPr>
            <a:xfrm>
              <a:off x="3291608" y="597394"/>
              <a:ext cx="91440" cy="238721"/>
            </a:xfrm>
            <a:custGeom>
              <a:avLst/>
              <a:gdLst/>
              <a:ahLst/>
              <a:cxnLst/>
              <a:rect l="l" t="t" r="r" b="b"/>
              <a:pathLst>
                <a:path w="120000" h="120000" extrusionOk="0">
                  <a:moveTo>
                    <a:pt x="60000" y="0"/>
                  </a:moveTo>
                  <a:lnTo>
                    <a:pt x="60000" y="120000"/>
                  </a:lnTo>
                </a:path>
              </a:pathLst>
            </a:custGeom>
            <a:noFill/>
            <a:ln w="25400" cap="flat" cmpd="sng">
              <a:solidFill>
                <a:srgbClr val="00014A"/>
              </a:solidFill>
              <a:prstDash val="solid"/>
              <a:round/>
              <a:headEnd type="none" w="sm" len="sm"/>
              <a:tailEnd type="none" w="sm" len="sm"/>
            </a:ln>
          </p:spPr>
        </p:sp>
        <p:sp>
          <p:nvSpPr>
            <p:cNvPr id="502" name="Google Shape;502;p50"/>
            <p:cNvSpPr/>
            <p:nvPr/>
          </p:nvSpPr>
          <p:spPr>
            <a:xfrm>
              <a:off x="2889725" y="836115"/>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txBox="1"/>
            <p:nvPr/>
          </p:nvSpPr>
          <p:spPr>
            <a:xfrm>
              <a:off x="2907205" y="853595"/>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Mở rộng</a:t>
              </a:r>
              <a:endParaRPr sz="1100" b="0" i="0" u="none" strike="noStrike" cap="none">
                <a:solidFill>
                  <a:schemeClr val="lt1"/>
                </a:solidFill>
                <a:latin typeface="Arial"/>
                <a:ea typeface="Arial"/>
                <a:cs typeface="Arial"/>
                <a:sym typeface="Arial"/>
              </a:endParaRPr>
            </a:p>
          </p:txBody>
        </p:sp>
        <p:sp>
          <p:nvSpPr>
            <p:cNvPr id="504" name="Google Shape;504;p50"/>
            <p:cNvSpPr/>
            <p:nvPr/>
          </p:nvSpPr>
          <p:spPr>
            <a:xfrm>
              <a:off x="3337328" y="597394"/>
              <a:ext cx="1163765" cy="238721"/>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014A"/>
              </a:solidFill>
              <a:prstDash val="solid"/>
              <a:round/>
              <a:headEnd type="none" w="sm" len="sm"/>
              <a:tailEnd type="none" w="sm" len="sm"/>
            </a:ln>
          </p:spPr>
        </p:sp>
        <p:sp>
          <p:nvSpPr>
            <p:cNvPr id="505" name="Google Shape;505;p50"/>
            <p:cNvSpPr/>
            <p:nvPr/>
          </p:nvSpPr>
          <p:spPr>
            <a:xfrm>
              <a:off x="4053491" y="836115"/>
              <a:ext cx="895204" cy="596803"/>
            </a:xfrm>
            <a:prstGeom prst="roundRect">
              <a:avLst>
                <a:gd name="adj" fmla="val 10000"/>
              </a:avLst>
            </a:prstGeom>
            <a:solidFill>
              <a:srgbClr val="01045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txBox="1"/>
            <p:nvPr/>
          </p:nvSpPr>
          <p:spPr>
            <a:xfrm>
              <a:off x="4070971" y="853595"/>
              <a:ext cx="860244" cy="561843"/>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Tương đối</a:t>
              </a:r>
              <a:endParaRPr sz="1100" b="0" i="0" u="none" strike="noStrike" cap="none">
                <a:solidFill>
                  <a:schemeClr val="lt1"/>
                </a:solidFill>
                <a:latin typeface="Arial"/>
                <a:ea typeface="Arial"/>
                <a:cs typeface="Arial"/>
                <a:sym typeface="Arial"/>
              </a:endParaRPr>
            </a:p>
          </p:txBody>
        </p:sp>
      </p:grpSp>
      <p:pic>
        <p:nvPicPr>
          <p:cNvPr id="507" name="Google Shape;507;p50"/>
          <p:cNvPicPr preferRelativeResize="0"/>
          <p:nvPr/>
        </p:nvPicPr>
        <p:blipFill rotWithShape="1">
          <a:blip r:embed="rId3">
            <a:alphaModFix/>
          </a:blip>
          <a:srcRect/>
          <a:stretch/>
        </p:blipFill>
        <p:spPr>
          <a:xfrm>
            <a:off x="4983678" y="1132250"/>
            <a:ext cx="4064628" cy="3455666"/>
          </a:xfrm>
          <a:prstGeom prst="rect">
            <a:avLst/>
          </a:prstGeom>
          <a:noFill/>
          <a:ln>
            <a:noFill/>
          </a:ln>
        </p:spPr>
      </p:pic>
      <p:sp>
        <p:nvSpPr>
          <p:cNvPr id="508" name="Google Shape;508;p50"/>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Japanese Gastric Cancer Treatment Guidelines 2021 (6th edition)</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211015" y="1758700"/>
            <a:ext cx="3295706" cy="616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1800"/>
              </a:spcBef>
              <a:spcAft>
                <a:spcPts val="0"/>
              </a:spcAft>
              <a:buSzPts val="3700"/>
              <a:buNone/>
            </a:pPr>
            <a:r>
              <a:rPr lang="en-US" sz="2800" b="1" cap="none">
                <a:latin typeface="Arial"/>
                <a:ea typeface="Arial"/>
                <a:cs typeface="Arial"/>
                <a:sym typeface="Arial"/>
              </a:rPr>
              <a:t>Tỉ lệ </a:t>
            </a:r>
            <a:br>
              <a:rPr lang="en-US" sz="2800" b="1" cap="none">
                <a:latin typeface="Arial"/>
                <a:ea typeface="Arial"/>
                <a:cs typeface="Arial"/>
                <a:sym typeface="Arial"/>
              </a:rPr>
            </a:br>
            <a:r>
              <a:rPr lang="en-US" sz="2800" b="1" cap="none">
                <a:latin typeface="Arial"/>
                <a:ea typeface="Arial"/>
                <a:cs typeface="Arial"/>
                <a:sym typeface="Arial"/>
              </a:rPr>
              <a:t>nam:nữ = 2-3:1</a:t>
            </a:r>
            <a:endParaRPr sz="2800"/>
          </a:p>
        </p:txBody>
      </p:sp>
      <p:pic>
        <p:nvPicPr>
          <p:cNvPr id="157" name="Google Shape;157;p5"/>
          <p:cNvPicPr preferRelativeResize="0"/>
          <p:nvPr/>
        </p:nvPicPr>
        <p:blipFill rotWithShape="1">
          <a:blip r:embed="rId3">
            <a:alphaModFix/>
          </a:blip>
          <a:srcRect/>
          <a:stretch/>
        </p:blipFill>
        <p:spPr>
          <a:xfrm>
            <a:off x="3954075" y="193431"/>
            <a:ext cx="4978910" cy="4756637"/>
          </a:xfrm>
          <a:prstGeom prst="rect">
            <a:avLst/>
          </a:prstGeom>
          <a:noFill/>
          <a:ln>
            <a:noFill/>
          </a:ln>
        </p:spPr>
      </p:pic>
      <p:sp>
        <p:nvSpPr>
          <p:cNvPr id="158" name="Google Shape;158;p5"/>
          <p:cNvSpPr txBox="1"/>
          <p:nvPr/>
        </p:nvSpPr>
        <p:spPr>
          <a:xfrm>
            <a:off x="0" y="4774168"/>
            <a:ext cx="21771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GLOBCAN 2020</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8"/>
          <p:cNvPicPr preferRelativeResize="0"/>
          <p:nvPr/>
        </p:nvPicPr>
        <p:blipFill rotWithShape="1">
          <a:blip r:embed="rId3">
            <a:alphaModFix/>
          </a:blip>
          <a:srcRect/>
          <a:stretch/>
        </p:blipFill>
        <p:spPr>
          <a:xfrm>
            <a:off x="786809" y="585438"/>
            <a:ext cx="7570381" cy="418287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p:nvPr>
        </p:nvSpPr>
        <p:spPr>
          <a:xfrm>
            <a:off x="0" y="307777"/>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Điều trị sau mổ nội soi</a:t>
            </a:r>
            <a:endParaRPr sz="2800">
              <a:latin typeface="Arial"/>
              <a:ea typeface="Arial"/>
              <a:cs typeface="Arial"/>
              <a:sym typeface="Arial"/>
            </a:endParaRPr>
          </a:p>
        </p:txBody>
      </p:sp>
      <p:sp>
        <p:nvSpPr>
          <p:cNvPr id="514" name="Google Shape;514;p51"/>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Japanese Gastric Cancer Treatment Guidelines 2021 (6th edition)</a:t>
            </a:r>
            <a:endParaRPr/>
          </a:p>
        </p:txBody>
      </p:sp>
      <p:pic>
        <p:nvPicPr>
          <p:cNvPr id="515" name="Google Shape;515;p51"/>
          <p:cNvPicPr preferRelativeResize="0"/>
          <p:nvPr/>
        </p:nvPicPr>
        <p:blipFill rotWithShape="1">
          <a:blip r:embed="rId3">
            <a:alphaModFix/>
          </a:blip>
          <a:srcRect/>
          <a:stretch/>
        </p:blipFill>
        <p:spPr>
          <a:xfrm>
            <a:off x="2921295" y="1088137"/>
            <a:ext cx="3301409" cy="3583725"/>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2"/>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Nguyên tắc phẫu thuật điều trị ung thư dạ dày</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3"/>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Phẫu thuật triệt căn</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4"/>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Phẫu thuật không triệt căn</a:t>
            </a:r>
            <a:endParaRPr sz="2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5"/>
          <p:cNvSpPr txBox="1">
            <a:spLocks noGrp="1"/>
          </p:cNvSpPr>
          <p:nvPr>
            <p:ph type="title"/>
          </p:nvPr>
        </p:nvSpPr>
        <p:spPr>
          <a:xfrm>
            <a:off x="0" y="60667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Bờ cắt – Diện cắt</a:t>
            </a:r>
            <a:endParaRPr sz="2800">
              <a:latin typeface="Arial"/>
              <a:ea typeface="Arial"/>
              <a:cs typeface="Arial"/>
              <a:sym typeface="Arial"/>
            </a:endParaRPr>
          </a:p>
        </p:txBody>
      </p:sp>
      <p:pic>
        <p:nvPicPr>
          <p:cNvPr id="536" name="Google Shape;536;p55"/>
          <p:cNvPicPr preferRelativeResize="0"/>
          <p:nvPr/>
        </p:nvPicPr>
        <p:blipFill rotWithShape="1">
          <a:blip r:embed="rId3">
            <a:alphaModFix/>
          </a:blip>
          <a:srcRect/>
          <a:stretch/>
        </p:blipFill>
        <p:spPr>
          <a:xfrm>
            <a:off x="268225" y="1279398"/>
            <a:ext cx="4197698" cy="3546466"/>
          </a:xfrm>
          <a:prstGeom prst="rect">
            <a:avLst/>
          </a:prstGeom>
          <a:noFill/>
          <a:ln>
            <a:noFill/>
          </a:ln>
        </p:spPr>
      </p:pic>
      <p:pic>
        <p:nvPicPr>
          <p:cNvPr id="537" name="Google Shape;537;p55" descr="Không có mô tả."/>
          <p:cNvPicPr preferRelativeResize="0"/>
          <p:nvPr/>
        </p:nvPicPr>
        <p:blipFill rotWithShape="1">
          <a:blip r:embed="rId4">
            <a:alphaModFix/>
          </a:blip>
          <a:srcRect/>
          <a:stretch/>
        </p:blipFill>
        <p:spPr>
          <a:xfrm>
            <a:off x="4572000" y="1279398"/>
            <a:ext cx="4495891" cy="2085594"/>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6"/>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Các phương pháp cắt dạ dày</a:t>
            </a:r>
            <a:endParaRPr sz="2800">
              <a:latin typeface="Arial"/>
              <a:ea typeface="Arial"/>
              <a:cs typeface="Arial"/>
              <a:sym typeface="Arial"/>
            </a:endParaRPr>
          </a:p>
        </p:txBody>
      </p:sp>
      <p:pic>
        <p:nvPicPr>
          <p:cNvPr id="543" name="Google Shape;543;p56"/>
          <p:cNvPicPr preferRelativeResize="0"/>
          <p:nvPr/>
        </p:nvPicPr>
        <p:blipFill rotWithShape="1">
          <a:blip r:embed="rId3">
            <a:alphaModFix/>
          </a:blip>
          <a:srcRect/>
          <a:stretch/>
        </p:blipFill>
        <p:spPr>
          <a:xfrm>
            <a:off x="4185635" y="1508729"/>
            <a:ext cx="4743169" cy="2698010"/>
          </a:xfrm>
          <a:prstGeom prst="rect">
            <a:avLst/>
          </a:prstGeom>
          <a:noFill/>
          <a:ln>
            <a:noFill/>
          </a:ln>
        </p:spPr>
      </p:pic>
      <p:pic>
        <p:nvPicPr>
          <p:cNvPr id="544" name="Google Shape;544;p56"/>
          <p:cNvPicPr preferRelativeResize="0"/>
          <p:nvPr/>
        </p:nvPicPr>
        <p:blipFill rotWithShape="1">
          <a:blip r:embed="rId4">
            <a:alphaModFix/>
          </a:blip>
          <a:srcRect/>
          <a:stretch/>
        </p:blipFill>
        <p:spPr>
          <a:xfrm>
            <a:off x="341126" y="1038458"/>
            <a:ext cx="3422799" cy="3726265"/>
          </a:xfrm>
          <a:prstGeom prst="rect">
            <a:avLst/>
          </a:prstGeom>
          <a:noFill/>
          <a:ln>
            <a:noFill/>
          </a:ln>
        </p:spPr>
      </p:pic>
      <p:sp>
        <p:nvSpPr>
          <p:cNvPr id="545" name="Google Shape;545;p56"/>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Japanese Gastric Cancer Treatment Guidelines 2021 (6th edition)</a:t>
            </a:r>
            <a:endParaRPr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7"/>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Các phương pháp cắt dạ dày</a:t>
            </a:r>
            <a:endParaRPr sz="2800">
              <a:latin typeface="Arial"/>
              <a:ea typeface="Arial"/>
              <a:cs typeface="Arial"/>
              <a:sym typeface="Arial"/>
            </a:endParaRPr>
          </a:p>
        </p:txBody>
      </p:sp>
      <p:sp>
        <p:nvSpPr>
          <p:cNvPr id="551" name="Google Shape;551;p57" descr="Laproscopic Surgery for Gastric Cancer | IntechOpen"/>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2" name="Google Shape;552;p57"/>
          <p:cNvPicPr preferRelativeResize="0"/>
          <p:nvPr/>
        </p:nvPicPr>
        <p:blipFill rotWithShape="1">
          <a:blip r:embed="rId3">
            <a:alphaModFix/>
          </a:blip>
          <a:srcRect/>
          <a:stretch/>
        </p:blipFill>
        <p:spPr>
          <a:xfrm>
            <a:off x="4901917" y="1006215"/>
            <a:ext cx="3339289" cy="2534425"/>
          </a:xfrm>
          <a:prstGeom prst="rect">
            <a:avLst/>
          </a:prstGeom>
          <a:noFill/>
          <a:ln>
            <a:noFill/>
          </a:ln>
        </p:spPr>
      </p:pic>
      <p:pic>
        <p:nvPicPr>
          <p:cNvPr id="553" name="Google Shape;553;p57"/>
          <p:cNvPicPr preferRelativeResize="0"/>
          <p:nvPr/>
        </p:nvPicPr>
        <p:blipFill rotWithShape="1">
          <a:blip r:embed="rId4">
            <a:alphaModFix/>
          </a:blip>
          <a:srcRect/>
          <a:stretch/>
        </p:blipFill>
        <p:spPr>
          <a:xfrm>
            <a:off x="902794" y="1006216"/>
            <a:ext cx="3339289" cy="2534425"/>
          </a:xfrm>
          <a:prstGeom prst="rect">
            <a:avLst/>
          </a:prstGeom>
          <a:noFill/>
          <a:ln>
            <a:noFill/>
          </a:ln>
        </p:spPr>
      </p:pic>
      <p:sp>
        <p:nvSpPr>
          <p:cNvPr id="554" name="Google Shape;554;p57"/>
          <p:cNvSpPr txBox="1"/>
          <p:nvPr/>
        </p:nvSpPr>
        <p:spPr>
          <a:xfrm>
            <a:off x="769898" y="3626048"/>
            <a:ext cx="3472185"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Chỉ định cắt dạ dày toàn phần</a:t>
            </a:r>
            <a:r>
              <a:rPr lang="en-US" sz="1400" b="0" i="0" u="none" strike="noStrike" cap="none">
                <a:solidFill>
                  <a:schemeClr val="lt1"/>
                </a:solidFill>
                <a:latin typeface="Arial"/>
                <a:ea typeface="Arial"/>
                <a:cs typeface="Arial"/>
                <a:sym typeface="Arial"/>
              </a:rP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Thương tổn ở 1/3 giữa dạ dày mà khoảng cách từ bờ trên thương tổn tới tâm vị dưới 5cm</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Thương tổn ở 1/3 trên hay toàn bộ dạ dày</a:t>
            </a:r>
            <a:br>
              <a:rPr lang="en-US" sz="1400" b="0" i="0" u="none" strike="noStrike" cap="none">
                <a:solidFill>
                  <a:schemeClr val="lt1"/>
                </a:solidFill>
                <a:latin typeface="Arial"/>
                <a:ea typeface="Arial"/>
                <a:cs typeface="Arial"/>
                <a:sym typeface="Arial"/>
              </a:rPr>
            </a:br>
            <a:endParaRPr sz="1400" b="0" i="0" u="none" strike="noStrike" cap="none">
              <a:solidFill>
                <a:schemeClr val="lt1"/>
              </a:solidFill>
              <a:latin typeface="Arial"/>
              <a:ea typeface="Arial"/>
              <a:cs typeface="Arial"/>
              <a:sym typeface="Arial"/>
            </a:endParaRPr>
          </a:p>
        </p:txBody>
      </p:sp>
      <p:sp>
        <p:nvSpPr>
          <p:cNvPr id="555" name="Google Shape;555;p57"/>
          <p:cNvSpPr txBox="1"/>
          <p:nvPr/>
        </p:nvSpPr>
        <p:spPr>
          <a:xfrm>
            <a:off x="4901917" y="3626048"/>
            <a:ext cx="347218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Chỉ định cắt dạ dày bảo tồn môn vị</a:t>
            </a:r>
            <a:br>
              <a:rPr lang="en-US" sz="1400" b="1"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Thương tổn nằm ở giữa dạ dày, với bờ xa thương tổn ít nhất 4cm</a:t>
            </a: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8"/>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a:latin typeface="Arial"/>
                <a:ea typeface="Arial"/>
                <a:cs typeface="Arial"/>
                <a:sym typeface="Arial"/>
              </a:rPr>
              <a:t>Các phương pháp cắt dạ dày</a:t>
            </a:r>
            <a:endParaRPr sz="2800">
              <a:latin typeface="Arial"/>
              <a:ea typeface="Arial"/>
              <a:cs typeface="Arial"/>
              <a:sym typeface="Arial"/>
            </a:endParaRPr>
          </a:p>
        </p:txBody>
      </p:sp>
      <p:sp>
        <p:nvSpPr>
          <p:cNvPr id="561" name="Google Shape;561;p58" descr="Laproscopic Surgery for Gastric Cancer | IntechOpen"/>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 name="Google Shape;562;p58"/>
          <p:cNvSpPr txBox="1"/>
          <p:nvPr/>
        </p:nvSpPr>
        <p:spPr>
          <a:xfrm>
            <a:off x="769898" y="3626048"/>
            <a:ext cx="347218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Chỉ định cắt bán phần trên dạ dày</a:t>
            </a:r>
            <a:r>
              <a:rPr lang="en-US" sz="1400" b="0" i="0" u="none" strike="noStrike" cap="none">
                <a:solidFill>
                  <a:schemeClr val="lt1"/>
                </a:solidFill>
                <a:latin typeface="Arial"/>
                <a:ea typeface="Arial"/>
                <a:cs typeface="Arial"/>
                <a:sym typeface="Arial"/>
              </a:rP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Ung thư dạ dày giai đoạn sớm mà thương tổn ở 1/3 trên dạ dày và phần còn lại ít nhất 1/2 dạ dày</a:t>
            </a:r>
            <a:endParaRPr sz="1400" b="0" i="0" u="none" strike="noStrike" cap="none">
              <a:solidFill>
                <a:schemeClr val="lt1"/>
              </a:solidFill>
              <a:latin typeface="Arial"/>
              <a:ea typeface="Arial"/>
              <a:cs typeface="Arial"/>
              <a:sym typeface="Arial"/>
            </a:endParaRPr>
          </a:p>
        </p:txBody>
      </p:sp>
      <p:sp>
        <p:nvSpPr>
          <p:cNvPr id="563" name="Google Shape;563;p58"/>
          <p:cNvSpPr txBox="1"/>
          <p:nvPr/>
        </p:nvSpPr>
        <p:spPr>
          <a:xfrm>
            <a:off x="4901917" y="3626048"/>
            <a:ext cx="347218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Chỉ định cắt bán phần dưới dạ dày</a:t>
            </a:r>
            <a:r>
              <a:rPr lang="en-US" sz="1400" b="0" i="0" u="none" strike="noStrike" cap="none">
                <a:solidFill>
                  <a:schemeClr val="lt1"/>
                </a:solidFill>
                <a:latin typeface="Arial"/>
                <a:ea typeface="Arial"/>
                <a:cs typeface="Arial"/>
                <a:sym typeface="Arial"/>
              </a:rP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  Thương tổn ở 1/3 dưới dạ dày hoặc 1/3 giữ dạ dày mà khoảng cách từ bờ trên thương tổn tới tâm vị trên 5cm</a:t>
            </a:r>
            <a:endParaRPr sz="1400" b="0" i="0" u="none" strike="noStrike" cap="none">
              <a:solidFill>
                <a:schemeClr val="lt1"/>
              </a:solidFill>
              <a:latin typeface="Arial"/>
              <a:ea typeface="Arial"/>
              <a:cs typeface="Arial"/>
              <a:sym typeface="Arial"/>
            </a:endParaRPr>
          </a:p>
        </p:txBody>
      </p:sp>
      <p:pic>
        <p:nvPicPr>
          <p:cNvPr id="564" name="Google Shape;564;p58"/>
          <p:cNvPicPr preferRelativeResize="0"/>
          <p:nvPr/>
        </p:nvPicPr>
        <p:blipFill rotWithShape="1">
          <a:blip r:embed="rId3">
            <a:alphaModFix/>
          </a:blip>
          <a:srcRect/>
          <a:stretch/>
        </p:blipFill>
        <p:spPr>
          <a:xfrm>
            <a:off x="902794" y="1006215"/>
            <a:ext cx="3339289" cy="2534425"/>
          </a:xfrm>
          <a:prstGeom prst="rect">
            <a:avLst/>
          </a:prstGeom>
          <a:noFill/>
          <a:ln>
            <a:noFill/>
          </a:ln>
        </p:spPr>
      </p:pic>
      <p:pic>
        <p:nvPicPr>
          <p:cNvPr id="565" name="Google Shape;565;p58"/>
          <p:cNvPicPr preferRelativeResize="0"/>
          <p:nvPr/>
        </p:nvPicPr>
        <p:blipFill rotWithShape="1">
          <a:blip r:embed="rId4">
            <a:alphaModFix/>
          </a:blip>
          <a:srcRect/>
          <a:stretch/>
        </p:blipFill>
        <p:spPr>
          <a:xfrm>
            <a:off x="4901917" y="1006215"/>
            <a:ext cx="3429000" cy="2534426"/>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a:latin typeface="Arial"/>
                <a:ea typeface="Arial"/>
                <a:cs typeface="Arial"/>
                <a:sym typeface="Arial"/>
              </a:rPr>
              <a:t>Các</a:t>
            </a:r>
            <a:r>
              <a:rPr lang="en-US" sz="2800" dirty="0">
                <a:latin typeface="Arial"/>
                <a:ea typeface="Arial"/>
                <a:cs typeface="Arial"/>
                <a:sym typeface="Arial"/>
              </a:rPr>
              <a:t> </a:t>
            </a:r>
            <a:r>
              <a:rPr lang="en-US" sz="2800" dirty="0" err="1">
                <a:latin typeface="Arial"/>
                <a:ea typeface="Arial"/>
                <a:cs typeface="Arial"/>
                <a:sym typeface="Arial"/>
              </a:rPr>
              <a:t>mức</a:t>
            </a:r>
            <a:r>
              <a:rPr lang="en-US" sz="2800" dirty="0">
                <a:latin typeface="Arial"/>
                <a:ea typeface="Arial"/>
                <a:cs typeface="Arial"/>
                <a:sym typeface="Arial"/>
              </a:rPr>
              <a:t> </a:t>
            </a:r>
            <a:r>
              <a:rPr lang="en-US" sz="2800" dirty="0" err="1">
                <a:latin typeface="Arial"/>
                <a:ea typeface="Arial"/>
                <a:cs typeface="Arial"/>
                <a:sym typeface="Arial"/>
              </a:rPr>
              <a:t>độ</a:t>
            </a:r>
            <a:r>
              <a:rPr lang="en-US" sz="2800" dirty="0">
                <a:latin typeface="Arial"/>
                <a:ea typeface="Arial"/>
                <a:cs typeface="Arial"/>
                <a:sym typeface="Arial"/>
              </a:rPr>
              <a:t> </a:t>
            </a:r>
            <a:r>
              <a:rPr lang="en-US" sz="2800" dirty="0" err="1">
                <a:latin typeface="Arial"/>
                <a:ea typeface="Arial"/>
                <a:cs typeface="Arial"/>
                <a:sym typeface="Arial"/>
              </a:rPr>
              <a:t>nạo</a:t>
            </a:r>
            <a:r>
              <a:rPr lang="en-US" sz="2800" dirty="0">
                <a:latin typeface="Arial"/>
                <a:ea typeface="Arial"/>
                <a:cs typeface="Arial"/>
                <a:sym typeface="Arial"/>
              </a:rPr>
              <a:t> </a:t>
            </a:r>
            <a:r>
              <a:rPr lang="en-US" sz="2800" dirty="0" err="1">
                <a:latin typeface="Arial"/>
                <a:ea typeface="Arial"/>
                <a:cs typeface="Arial"/>
                <a:sym typeface="Arial"/>
              </a:rPr>
              <a:t>hạch</a:t>
            </a:r>
            <a:r>
              <a:rPr lang="en-US" sz="2800" dirty="0">
                <a:latin typeface="Arial"/>
                <a:ea typeface="Arial"/>
                <a:cs typeface="Arial"/>
                <a:sym typeface="Arial"/>
              </a:rPr>
              <a:t> </a:t>
            </a:r>
            <a:r>
              <a:rPr lang="en-US" sz="2800" dirty="0" err="1">
                <a:latin typeface="Arial"/>
                <a:ea typeface="Arial"/>
                <a:cs typeface="Arial"/>
                <a:sym typeface="Arial"/>
              </a:rPr>
              <a:t>trong</a:t>
            </a:r>
            <a:r>
              <a:rPr lang="en-US" sz="2800" dirty="0">
                <a:latin typeface="Arial"/>
                <a:ea typeface="Arial"/>
                <a:cs typeface="Arial"/>
                <a:sym typeface="Arial"/>
              </a:rPr>
              <a:t> </a:t>
            </a:r>
            <a:r>
              <a:rPr lang="en-US" sz="2800" dirty="0" err="1">
                <a:latin typeface="Arial"/>
                <a:ea typeface="Arial"/>
                <a:cs typeface="Arial"/>
                <a:sym typeface="Arial"/>
              </a:rPr>
              <a:t>ung</a:t>
            </a:r>
            <a:r>
              <a:rPr lang="en-US" sz="2800" dirty="0">
                <a:latin typeface="Arial"/>
                <a:ea typeface="Arial"/>
                <a:cs typeface="Arial"/>
                <a:sym typeface="Arial"/>
              </a:rPr>
              <a:t> </a:t>
            </a:r>
            <a:r>
              <a:rPr lang="en-US" sz="2800" dirty="0" err="1">
                <a:latin typeface="Arial"/>
                <a:ea typeface="Arial"/>
                <a:cs typeface="Arial"/>
                <a:sym typeface="Arial"/>
              </a:rPr>
              <a:t>thư</a:t>
            </a:r>
            <a:r>
              <a:rPr lang="en-US" sz="2800" dirty="0">
                <a:latin typeface="Arial"/>
                <a:ea typeface="Arial"/>
                <a:cs typeface="Arial"/>
                <a:sym typeface="Arial"/>
              </a:rPr>
              <a:t> </a:t>
            </a:r>
            <a:r>
              <a:rPr lang="en-US" sz="2800" dirty="0" err="1">
                <a:latin typeface="Arial"/>
                <a:ea typeface="Arial"/>
                <a:cs typeface="Arial"/>
                <a:sym typeface="Arial"/>
              </a:rPr>
              <a:t>dạ</a:t>
            </a:r>
            <a:r>
              <a:rPr lang="en-US" sz="2800" dirty="0">
                <a:latin typeface="Arial"/>
                <a:ea typeface="Arial"/>
                <a:cs typeface="Arial"/>
                <a:sym typeface="Arial"/>
              </a:rPr>
              <a:t> </a:t>
            </a:r>
            <a:r>
              <a:rPr lang="en-US" sz="2800" dirty="0" err="1">
                <a:latin typeface="Arial"/>
                <a:ea typeface="Arial"/>
                <a:cs typeface="Arial"/>
                <a:sym typeface="Arial"/>
              </a:rPr>
              <a:t>dày</a:t>
            </a:r>
            <a:endParaRPr sz="2800" dirty="0">
              <a:latin typeface="Arial"/>
              <a:ea typeface="Arial"/>
              <a:cs typeface="Arial"/>
              <a:sym typeface="Arial"/>
            </a:endParaRPr>
          </a:p>
        </p:txBody>
      </p:sp>
      <p:sp>
        <p:nvSpPr>
          <p:cNvPr id="571" name="Google Shape;571;p59" descr="Laproscopic Surgery for Gastric Cancer | IntechOpen"/>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2" name="Google Shape;572;p59"/>
          <p:cNvSpPr txBox="1"/>
          <p:nvPr/>
        </p:nvSpPr>
        <p:spPr>
          <a:xfrm>
            <a:off x="471927" y="1255842"/>
            <a:ext cx="7989321"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chemeClr val="lt1"/>
                </a:solidFill>
                <a:latin typeface="Arial"/>
                <a:ea typeface="Arial"/>
                <a:cs typeface="Arial"/>
                <a:sym typeface="Arial"/>
              </a:rPr>
              <a:t>Mức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độ</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của</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phẫu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thuật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nạo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được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phân</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loại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theo</a:t>
            </a:r>
            <a:r>
              <a:rPr lang="en-US" sz="1400" b="0" i="0" u="none" strike="noStrike" cap="none" dirty="0">
                <a:solidFill>
                  <a:schemeClr val="lt1"/>
                </a:solidFill>
                <a:latin typeface="Arial"/>
                <a:ea typeface="Arial"/>
                <a:cs typeface="Arial"/>
                <a:sym typeface="Arial"/>
              </a:rPr>
              <a:t> D1, D1 +, D2, D2+  </a:t>
            </a:r>
            <a:r>
              <a:rPr lang="en-US" sz="1400" b="0" i="0" u="none" strike="noStrike" cap="none" dirty="0" err="1">
                <a:solidFill>
                  <a:schemeClr val="lt1"/>
                </a:solidFill>
                <a:latin typeface="Arial"/>
                <a:ea typeface="Arial"/>
                <a:cs typeface="Arial"/>
                <a:sym typeface="Arial"/>
              </a:rPr>
              <a:t>và</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được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xác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định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tùy</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theo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loại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phẫu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thuật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cắt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dạ</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dày</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được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tiến</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hành</a:t>
            </a:r>
            <a:r>
              <a:rPr lang="en-US" sz="1400" b="0" i="0" u="none" strike="noStrike" cap="none" dirty="0">
                <a:solidFill>
                  <a:schemeClr val="lt1"/>
                </a:solidFill>
                <a:latin typeface="Arial"/>
                <a:ea typeface="Arial"/>
                <a:cs typeface="Arial"/>
                <a:sym typeface="Arial"/>
              </a:rPr>
              <a:t/>
            </a:r>
            <a:br>
              <a:rPr lang="en-US" sz="1400" b="0" i="0" u="none" strike="noStrike" cap="none" dirty="0">
                <a:solidFill>
                  <a:schemeClr val="lt1"/>
                </a:solidFill>
                <a:latin typeface="Arial"/>
                <a:ea typeface="Arial"/>
                <a:cs typeface="Arial"/>
                <a:sym typeface="Arial"/>
              </a:rPr>
            </a:br>
            <a:r>
              <a:rPr lang="en-US" sz="1400" b="1" i="0" u="none" strike="noStrike" cap="none" dirty="0" err="1">
                <a:solidFill>
                  <a:schemeClr val="lt1"/>
                </a:solidFill>
                <a:latin typeface="Arial"/>
                <a:ea typeface="Arial"/>
                <a:cs typeface="Arial"/>
                <a:sym typeface="Arial"/>
              </a:rPr>
              <a:t>Chỉ</a:t>
            </a:r>
            <a:r>
              <a:rPr lang="en-US" sz="1400" b="1" i="0" u="none" strike="noStrike" cap="none" dirty="0">
                <a:solidFill>
                  <a:schemeClr val="lt1"/>
                </a:solidFill>
                <a:latin typeface="Arial"/>
                <a:ea typeface="Arial"/>
                <a:cs typeface="Arial"/>
                <a:sym typeface="Arial"/>
              </a:rPr>
              <a:t> </a:t>
            </a:r>
            <a:r>
              <a:rPr lang="en-US" sz="1400" b="1" i="0" u="none" strike="noStrike" cap="none" dirty="0" err="1">
                <a:solidFill>
                  <a:schemeClr val="lt1"/>
                </a:solidFill>
                <a:latin typeface="Arial"/>
                <a:ea typeface="Arial"/>
                <a:cs typeface="Arial"/>
                <a:sym typeface="Arial"/>
              </a:rPr>
              <a:t>định</a:t>
            </a:r>
            <a:r>
              <a:rPr lang="en-US" sz="1400" b="1" i="0" u="none" strike="noStrike" cap="none" dirty="0">
                <a:solidFill>
                  <a:schemeClr val="lt1"/>
                </a:solidFill>
                <a:latin typeface="Arial"/>
                <a:ea typeface="Arial"/>
                <a:cs typeface="Arial"/>
                <a:sym typeface="Arial"/>
              </a:rPr>
              <a:t/>
            </a:r>
            <a:br>
              <a:rPr lang="en-US" sz="1400" b="1" i="0" u="none" strike="noStrike" cap="none" dirty="0">
                <a:solidFill>
                  <a:schemeClr val="lt1"/>
                </a:solidFill>
                <a:latin typeface="Arial"/>
                <a:ea typeface="Arial"/>
                <a:cs typeface="Arial"/>
                <a:sym typeface="Arial"/>
              </a:rPr>
            </a:b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Nạo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D1: </a:t>
            </a:r>
            <a:r>
              <a:rPr lang="en-US" sz="1400" b="0" i="0" u="none" strike="noStrike" cap="none" dirty="0" err="1">
                <a:solidFill>
                  <a:schemeClr val="lt1"/>
                </a:solidFill>
                <a:latin typeface="Arial"/>
                <a:ea typeface="Arial"/>
                <a:cs typeface="Arial"/>
                <a:sym typeface="Arial"/>
              </a:rPr>
              <a:t>chỉ</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định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cho</a:t>
            </a:r>
            <a:r>
              <a:rPr lang="en-US" sz="1400" b="0" i="0" u="none" strike="noStrike" cap="none" dirty="0">
                <a:solidFill>
                  <a:schemeClr val="lt1"/>
                </a:solidFill>
                <a:latin typeface="Arial"/>
                <a:ea typeface="Arial"/>
                <a:cs typeface="Arial"/>
                <a:sym typeface="Arial"/>
              </a:rPr>
              <a:t> u cT1a </a:t>
            </a:r>
            <a:r>
              <a:rPr lang="en-US" sz="1400" b="0" i="0" u="none" strike="noStrike" cap="none" dirty="0" err="1">
                <a:solidFill>
                  <a:schemeClr val="lt1"/>
                </a:solidFill>
                <a:latin typeface="Arial"/>
                <a:ea typeface="Arial"/>
                <a:cs typeface="Arial"/>
                <a:sym typeface="Arial"/>
              </a:rPr>
              <a:t>mà</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không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có</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chỉ</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định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cho</a:t>
            </a:r>
            <a:r>
              <a:rPr lang="en-US" sz="1400" b="0" i="0" u="none" strike="noStrike" cap="none" dirty="0">
                <a:solidFill>
                  <a:schemeClr val="lt1"/>
                </a:solidFill>
                <a:latin typeface="Arial"/>
                <a:ea typeface="Arial"/>
                <a:cs typeface="Arial"/>
                <a:sym typeface="Arial"/>
              </a:rPr>
              <a:t> EMR/ESD, </a:t>
            </a:r>
            <a:r>
              <a:rPr lang="en-US" sz="1400" b="0" i="0" u="none" strike="noStrike" cap="none" dirty="0" err="1">
                <a:solidFill>
                  <a:schemeClr val="lt1"/>
                </a:solidFill>
                <a:latin typeface="Arial"/>
                <a:ea typeface="Arial"/>
                <a:cs typeface="Arial"/>
                <a:sym typeface="Arial"/>
              </a:rPr>
              <a:t>và</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cho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những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khối</a:t>
            </a:r>
            <a:r>
              <a:rPr lang="en-US" sz="1400" b="0" i="0" u="none" strike="noStrike" cap="none" dirty="0">
                <a:solidFill>
                  <a:schemeClr val="lt1"/>
                </a:solidFill>
                <a:latin typeface="Arial"/>
                <a:ea typeface="Arial"/>
                <a:cs typeface="Arial"/>
                <a:sym typeface="Arial"/>
              </a:rPr>
              <a:t> u </a:t>
            </a:r>
            <a:r>
              <a:rPr lang="en-US" sz="1400" b="0" i="0" u="none" strike="noStrike" cap="none" dirty="0" err="1">
                <a:solidFill>
                  <a:schemeClr val="lt1"/>
                </a:solidFill>
                <a:latin typeface="Arial"/>
                <a:ea typeface="Arial"/>
                <a:cs typeface="Arial"/>
                <a:sym typeface="Arial"/>
              </a:rPr>
              <a:t>giai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đoạn</a:t>
            </a:r>
            <a:r>
              <a:rPr lang="en-US" sz="1400" b="0" i="0" u="none" strike="noStrike" cap="none" dirty="0">
                <a:solidFill>
                  <a:schemeClr val="lt1"/>
                </a:solidFill>
                <a:latin typeface="Arial"/>
                <a:ea typeface="Arial"/>
                <a:cs typeface="Arial"/>
                <a:sym typeface="Arial"/>
              </a:rPr>
              <a:t> cT1bN0 </a:t>
            </a:r>
            <a:r>
              <a:rPr lang="en-US" sz="1400" b="0" i="0" u="none" strike="noStrike" cap="none" dirty="0" err="1">
                <a:solidFill>
                  <a:schemeClr val="lt1"/>
                </a:solidFill>
                <a:latin typeface="Arial"/>
                <a:ea typeface="Arial"/>
                <a:cs typeface="Arial"/>
                <a:sym typeface="Arial"/>
              </a:rPr>
              <a:t>có</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giải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phẫu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bệnh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thể</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biệt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hoá</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và</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đường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kính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từ</a:t>
            </a:r>
            <a:r>
              <a:rPr lang="en-US" sz="1400" b="0" i="0" u="none" strike="noStrike" cap="none" dirty="0">
                <a:solidFill>
                  <a:schemeClr val="lt1"/>
                </a:solidFill>
                <a:latin typeface="Arial"/>
                <a:ea typeface="Arial"/>
                <a:cs typeface="Arial"/>
                <a:sym typeface="Arial"/>
              </a:rPr>
              <a:t> 1.5 cm </a:t>
            </a:r>
            <a:r>
              <a:rPr lang="en-US" sz="1400" b="0" i="0" u="none" strike="noStrike" cap="none" dirty="0" err="1">
                <a:solidFill>
                  <a:schemeClr val="lt1"/>
                </a:solidFill>
                <a:latin typeface="Arial"/>
                <a:ea typeface="Arial"/>
                <a:cs typeface="Arial"/>
                <a:sym typeface="Arial"/>
              </a:rPr>
              <a:t>trở</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xuống</a:t>
            </a:r>
            <a:r>
              <a:rPr lang="en-US" sz="1400" b="0" i="0" u="none" strike="noStrike" cap="none" dirty="0">
                <a:solidFill>
                  <a:schemeClr val="lt1"/>
                </a:solidFill>
                <a:latin typeface="Arial"/>
                <a:ea typeface="Arial"/>
                <a:cs typeface="Arial"/>
                <a:sym typeface="Arial"/>
              </a:rPr>
              <a:t/>
            </a:r>
            <a:br>
              <a:rPr lang="en-US" sz="1400" b="0" i="0" u="none" strike="noStrike" cap="none" dirty="0">
                <a:solidFill>
                  <a:schemeClr val="lt1"/>
                </a:solidFill>
                <a:latin typeface="Arial"/>
                <a:ea typeface="Arial"/>
                <a:cs typeface="Arial"/>
                <a:sym typeface="Arial"/>
              </a:rPr>
            </a:b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Nạo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D1+: </a:t>
            </a:r>
            <a:r>
              <a:rPr lang="en-US" sz="1400" b="0" i="0" u="none" strike="noStrike" cap="none" dirty="0" err="1">
                <a:solidFill>
                  <a:schemeClr val="lt1"/>
                </a:solidFill>
                <a:latin typeface="Arial"/>
                <a:ea typeface="Arial"/>
                <a:cs typeface="Arial"/>
                <a:sym typeface="Arial"/>
              </a:rPr>
              <a:t>cho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các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khối</a:t>
            </a:r>
            <a:r>
              <a:rPr lang="en-US" sz="1400" b="0" i="0" u="none" strike="noStrike" cap="none" dirty="0">
                <a:solidFill>
                  <a:schemeClr val="lt1"/>
                </a:solidFill>
                <a:latin typeface="Arial"/>
                <a:ea typeface="Arial"/>
                <a:cs typeface="Arial"/>
                <a:sym typeface="Arial"/>
              </a:rPr>
              <a:t> u cT1N0 </a:t>
            </a:r>
            <a:r>
              <a:rPr lang="en-US" sz="1400" b="0" i="0" u="none" strike="noStrike" cap="none" dirty="0" err="1">
                <a:solidFill>
                  <a:schemeClr val="lt1"/>
                </a:solidFill>
                <a:latin typeface="Arial"/>
                <a:ea typeface="Arial"/>
                <a:cs typeface="Arial"/>
                <a:sym typeface="Arial"/>
              </a:rPr>
              <a:t>ngoài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những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trường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hợp</a:t>
            </a:r>
            <a:r>
              <a:rPr lang="en-US" sz="1400" b="0" i="0" u="none" strike="noStrike" cap="none" dirty="0">
                <a:solidFill>
                  <a:schemeClr val="lt1"/>
                </a:solidFill>
                <a:latin typeface="Arial"/>
                <a:ea typeface="Arial"/>
                <a:cs typeface="Arial"/>
                <a:sym typeface="Arial"/>
              </a:rPr>
              <a:t> ở </a:t>
            </a:r>
            <a:r>
              <a:rPr lang="en-US" sz="1400" b="0" i="0" u="none" strike="noStrike" cap="none" dirty="0" err="1">
                <a:solidFill>
                  <a:schemeClr val="lt1"/>
                </a:solidFill>
                <a:latin typeface="Arial"/>
                <a:ea typeface="Arial"/>
                <a:cs typeface="Arial"/>
                <a:sym typeface="Arial"/>
              </a:rPr>
              <a:t>trên</a:t>
            </a:r>
            <a:r>
              <a:rPr lang="en-US" sz="1400" b="0" i="0" u="none" strike="noStrike" cap="none" dirty="0">
                <a:solidFill>
                  <a:schemeClr val="lt1"/>
                </a:solidFill>
                <a:latin typeface="Arial"/>
                <a:ea typeface="Arial"/>
                <a:cs typeface="Arial"/>
                <a:sym typeface="Arial"/>
              </a:rPr>
              <a:t/>
            </a:r>
            <a:br>
              <a:rPr lang="en-US" sz="1400" b="0" i="0" u="none" strike="noStrike" cap="none" dirty="0">
                <a:solidFill>
                  <a:schemeClr val="lt1"/>
                </a:solidFill>
                <a:latin typeface="Arial"/>
                <a:ea typeface="Arial"/>
                <a:cs typeface="Arial"/>
                <a:sym typeface="Arial"/>
              </a:rPr>
            </a:b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Nạo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D2: </a:t>
            </a:r>
            <a:r>
              <a:rPr lang="en-US" sz="1400" b="0" i="0" u="none" strike="noStrike" cap="none" dirty="0" err="1">
                <a:solidFill>
                  <a:schemeClr val="lt1"/>
                </a:solidFill>
                <a:latin typeface="Arial"/>
                <a:ea typeface="Arial"/>
                <a:cs typeface="Arial"/>
                <a:sym typeface="Arial"/>
              </a:rPr>
              <a:t>cho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các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khối</a:t>
            </a:r>
            <a:r>
              <a:rPr lang="en-US" sz="1400" b="0" i="0" u="none" strike="noStrike" cap="none" dirty="0">
                <a:solidFill>
                  <a:schemeClr val="lt1"/>
                </a:solidFill>
                <a:latin typeface="Arial"/>
                <a:ea typeface="Arial"/>
                <a:cs typeface="Arial"/>
                <a:sym typeface="Arial"/>
              </a:rPr>
              <a:t> u cT2-T4 </a:t>
            </a:r>
            <a:r>
              <a:rPr lang="en-US" sz="1400" b="0" i="0" u="none" strike="noStrike" cap="none" dirty="0" err="1">
                <a:solidFill>
                  <a:schemeClr val="lt1"/>
                </a:solidFill>
                <a:latin typeface="Arial"/>
                <a:ea typeface="Arial"/>
                <a:cs typeface="Arial"/>
                <a:sym typeface="Arial"/>
              </a:rPr>
              <a:t>và</a:t>
            </a:r>
            <a:r>
              <a:rPr lang="en-US" sz="1400" b="0" i="0" u="none" strike="noStrike" cap="none" dirty="0">
                <a:solidFill>
                  <a:schemeClr val="lt1"/>
                </a:solidFill>
                <a:latin typeface="Arial"/>
                <a:ea typeface="Arial"/>
                <a:cs typeface="Arial"/>
                <a:sym typeface="Arial"/>
              </a:rPr>
              <a:t> cT1N+ </a:t>
            </a:r>
            <a:r>
              <a:rPr lang="en-US" sz="1400" b="0" i="0" u="none" strike="noStrike" cap="none" dirty="0" err="1">
                <a:solidFill>
                  <a:schemeClr val="lt1"/>
                </a:solidFill>
                <a:latin typeface="Arial"/>
                <a:ea typeface="Arial"/>
                <a:cs typeface="Arial"/>
                <a:sym typeface="Arial"/>
              </a:rPr>
              <a:t>có</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khả</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năng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phẫu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thuật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triệt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căn</a:t>
            </a:r>
            <a:r>
              <a:rPr lang="en-US" sz="1400" b="0" i="0" u="none" strike="noStrike" cap="none" dirty="0">
                <a:solidFill>
                  <a:schemeClr val="lt1"/>
                </a:solidFill>
                <a:latin typeface="Arial"/>
                <a:ea typeface="Arial"/>
                <a:cs typeface="Arial"/>
                <a:sym typeface="Arial"/>
              </a:rPr>
              <a:t/>
            </a:r>
            <a:br>
              <a:rPr lang="en-US" sz="1400" b="0" i="0" u="none" strike="noStrike" cap="none" dirty="0">
                <a:solidFill>
                  <a:schemeClr val="lt1"/>
                </a:solidFill>
                <a:latin typeface="Arial"/>
                <a:ea typeface="Arial"/>
                <a:cs typeface="Arial"/>
                <a:sym typeface="Arial"/>
              </a:rPr>
            </a:b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Nạo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D2+: </a:t>
            </a:r>
            <a:r>
              <a:rPr lang="en-US" sz="1400" b="0" i="0" u="none" strike="noStrike" cap="none" dirty="0" err="1">
                <a:solidFill>
                  <a:schemeClr val="lt1"/>
                </a:solidFill>
                <a:latin typeface="Arial"/>
                <a:ea typeface="Arial"/>
                <a:cs typeface="Arial"/>
                <a:sym typeface="Arial"/>
              </a:rPr>
              <a:t>bao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gồm</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vét</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D2 </a:t>
            </a:r>
            <a:r>
              <a:rPr lang="en-US" sz="1400" b="0" i="0" u="none" strike="noStrike" cap="none" dirty="0" err="1">
                <a:solidFill>
                  <a:schemeClr val="lt1"/>
                </a:solidFill>
                <a:latin typeface="Arial"/>
                <a:ea typeface="Arial"/>
                <a:cs typeface="Arial"/>
                <a:sym typeface="Arial"/>
              </a:rPr>
              <a:t>kèm</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với</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ĐM </a:t>
            </a:r>
            <a:r>
              <a:rPr lang="en-US" sz="1400" b="0" i="0" u="none" strike="noStrike" cap="none" dirty="0" err="1">
                <a:solidFill>
                  <a:schemeClr val="lt1"/>
                </a:solidFill>
                <a:latin typeface="Arial"/>
                <a:ea typeface="Arial"/>
                <a:cs typeface="Arial"/>
                <a:sym typeface="Arial"/>
              </a:rPr>
              <a:t>chủ</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bụng</a:t>
            </a:r>
            <a:r>
              <a:rPr lang="en-US" sz="1400" b="0" i="0" u="none" strike="noStrike" cap="none" dirty="0">
                <a:solidFill>
                  <a:schemeClr val="lt1"/>
                </a:solidFill>
                <a:latin typeface="Arial"/>
                <a:ea typeface="Arial"/>
                <a:cs typeface="Arial"/>
                <a:sym typeface="Arial"/>
              </a:rPr>
              <a:t> (16),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tĩnh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mạch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mạc</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treo</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tràng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trên</a:t>
            </a:r>
            <a:r>
              <a:rPr lang="en-US" sz="1400" b="0" i="0" u="none" strike="noStrike" cap="none" dirty="0">
                <a:solidFill>
                  <a:schemeClr val="lt1"/>
                </a:solidFill>
                <a:latin typeface="Arial"/>
                <a:ea typeface="Arial"/>
                <a:cs typeface="Arial"/>
                <a:sym typeface="Arial"/>
              </a:rPr>
              <a:t> (14v),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sau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đầu</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tuỵ</a:t>
            </a:r>
            <a:r>
              <a:rPr lang="en-US" sz="1400" b="0" i="0" u="none" strike="noStrike" cap="none" dirty="0">
                <a:solidFill>
                  <a:schemeClr val="lt1"/>
                </a:solidFill>
                <a:latin typeface="Arial"/>
                <a:ea typeface="Arial"/>
                <a:cs typeface="Arial"/>
                <a:sym typeface="Arial"/>
              </a:rPr>
              <a:t> (13), </a:t>
            </a:r>
            <a:r>
              <a:rPr lang="en-US" sz="1400" b="0" i="0" u="none" strike="noStrike" cap="none" dirty="0" err="1">
                <a:solidFill>
                  <a:schemeClr val="lt1"/>
                </a:solidFill>
                <a:latin typeface="Arial"/>
                <a:ea typeface="Arial"/>
                <a:cs typeface="Arial"/>
                <a:sym typeface="Arial"/>
              </a:rPr>
              <a:t>hạch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rốn</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lách</a:t>
            </a:r>
            <a:r>
              <a:rPr lang="en-US" sz="1400" b="0" i="0" u="none" strike="noStrike" cap="none" dirty="0">
                <a:solidFill>
                  <a:schemeClr val="lt1"/>
                </a:solidFill>
                <a:latin typeface="Arial"/>
                <a:ea typeface="Arial"/>
                <a:cs typeface="Arial"/>
                <a:sym typeface="Arial"/>
              </a:rPr>
              <a:t> (10). </a:t>
            </a:r>
            <a:r>
              <a:rPr lang="en-US" sz="1400" b="0" i="0" u="none" strike="noStrike" cap="none" dirty="0" err="1">
                <a:solidFill>
                  <a:schemeClr val="lt1"/>
                </a:solidFill>
                <a:latin typeface="Arial"/>
                <a:ea typeface="Arial"/>
                <a:cs typeface="Arial"/>
                <a:sym typeface="Arial"/>
              </a:rPr>
              <a:t>Chỉ</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định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tuỳ</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tình</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huống</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lâm</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sàng</a:t>
            </a:r>
            <a:endParaRPr sz="1400" b="0" i="0" u="none" strike="noStrike" cap="none" dirty="0">
              <a:solidFill>
                <a:schemeClr val="lt1"/>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731639581"/>
              </p:ext>
            </p:extLst>
          </p:nvPr>
        </p:nvGraphicFramePr>
        <p:xfrm>
          <a:off x="471925" y="3289300"/>
          <a:ext cx="8427708" cy="1737360"/>
        </p:xfrm>
        <a:graphic>
          <a:graphicData uri="http://schemas.openxmlformats.org/drawingml/2006/table">
            <a:tbl>
              <a:tblPr firstRow="1" bandRow="1">
                <a:tableStyleId>{29144B82-8710-46B7-A573-380C3D19BE50}</a:tableStyleId>
              </a:tblPr>
              <a:tblGrid>
                <a:gridCol w="2106927">
                  <a:extLst>
                    <a:ext uri="{9D8B030D-6E8A-4147-A177-3AD203B41FA5}">
                      <a16:colId xmlns:a16="http://schemas.microsoft.com/office/drawing/2014/main" val="4170202348"/>
                    </a:ext>
                  </a:extLst>
                </a:gridCol>
                <a:gridCol w="2106927">
                  <a:extLst>
                    <a:ext uri="{9D8B030D-6E8A-4147-A177-3AD203B41FA5}">
                      <a16:colId xmlns:a16="http://schemas.microsoft.com/office/drawing/2014/main" val="21114224"/>
                    </a:ext>
                  </a:extLst>
                </a:gridCol>
                <a:gridCol w="2106927">
                  <a:extLst>
                    <a:ext uri="{9D8B030D-6E8A-4147-A177-3AD203B41FA5}">
                      <a16:colId xmlns:a16="http://schemas.microsoft.com/office/drawing/2014/main" val="2738380339"/>
                    </a:ext>
                  </a:extLst>
                </a:gridCol>
                <a:gridCol w="2106927">
                  <a:extLst>
                    <a:ext uri="{9D8B030D-6E8A-4147-A177-3AD203B41FA5}">
                      <a16:colId xmlns:a16="http://schemas.microsoft.com/office/drawing/2014/main" val="2940885026"/>
                    </a:ext>
                  </a:extLst>
                </a:gridCol>
              </a:tblGrid>
              <a:tr h="295954">
                <a:tc rowSpan="2">
                  <a:txBody>
                    <a:bodyPr/>
                    <a:lstStyle/>
                    <a:p>
                      <a:r>
                        <a:rPr lang="en-US" dirty="0" err="1" smtClean="0"/>
                        <a:t>Phương</a:t>
                      </a:r>
                      <a:r>
                        <a:rPr lang="en-US" baseline="0" dirty="0" smtClean="0"/>
                        <a:t> </a:t>
                      </a:r>
                      <a:r>
                        <a:rPr lang="en-US" baseline="0" dirty="0" err="1" smtClean="0"/>
                        <a:t>pháp</a:t>
                      </a:r>
                      <a:r>
                        <a:rPr lang="en-US" baseline="0" dirty="0" smtClean="0"/>
                        <a:t> </a:t>
                      </a:r>
                      <a:r>
                        <a:rPr lang="en-US" baseline="0" dirty="0" err="1" smtClean="0"/>
                        <a:t>cắt</a:t>
                      </a:r>
                      <a:r>
                        <a:rPr lang="en-US" baseline="0" dirty="0" smtClean="0"/>
                        <a:t> </a:t>
                      </a:r>
                      <a:r>
                        <a:rPr lang="en-US" baseline="0" dirty="0" err="1" smtClean="0"/>
                        <a:t>dạ</a:t>
                      </a:r>
                      <a:r>
                        <a:rPr lang="en-US" baseline="0" dirty="0" smtClean="0"/>
                        <a:t> </a:t>
                      </a:r>
                      <a:r>
                        <a:rPr lang="en-US" baseline="0" dirty="0" err="1" smtClean="0"/>
                        <a:t>dày</a:t>
                      </a:r>
                      <a:endParaRPr lang="en-US" dirty="0"/>
                    </a:p>
                  </a:txBody>
                  <a:tcPr/>
                </a:tc>
                <a:tc gridSpan="3">
                  <a:txBody>
                    <a:bodyPr/>
                    <a:lstStyle/>
                    <a:p>
                      <a:r>
                        <a:rPr lang="en-US" dirty="0" err="1" smtClean="0"/>
                        <a:t>Mức</a:t>
                      </a:r>
                      <a:r>
                        <a:rPr lang="en-US" baseline="0" dirty="0" smtClean="0"/>
                        <a:t> </a:t>
                      </a:r>
                      <a:r>
                        <a:rPr lang="en-US" baseline="0" dirty="0" err="1" smtClean="0"/>
                        <a:t>độ</a:t>
                      </a:r>
                      <a:r>
                        <a:rPr lang="en-US" baseline="0" dirty="0" smtClean="0"/>
                        <a:t> </a:t>
                      </a:r>
                      <a:r>
                        <a:rPr lang="en-US" baseline="0" dirty="0" err="1" smtClean="0"/>
                        <a:t>nạo</a:t>
                      </a:r>
                      <a:r>
                        <a:rPr lang="en-US" baseline="0" dirty="0" smtClean="0"/>
                        <a:t> </a:t>
                      </a:r>
                      <a:r>
                        <a:rPr lang="en-US" baseline="0" dirty="0" err="1" smtClean="0"/>
                        <a:t>hạch</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87635829"/>
                  </a:ext>
                </a:extLst>
              </a:tr>
              <a:tr h="295954">
                <a:tc vMerge="1">
                  <a:txBody>
                    <a:bodyPr/>
                    <a:lstStyle/>
                    <a:p>
                      <a:endParaRPr lang="en-US" dirty="0"/>
                    </a:p>
                  </a:txBody>
                  <a:tcPr/>
                </a:tc>
                <a:tc>
                  <a:txBody>
                    <a:bodyPr/>
                    <a:lstStyle/>
                    <a:p>
                      <a:r>
                        <a:rPr lang="en-US" b="1" dirty="0" smtClean="0"/>
                        <a:t>D1</a:t>
                      </a:r>
                      <a:endParaRPr lang="en-US" b="1" dirty="0"/>
                    </a:p>
                  </a:txBody>
                  <a:tcPr/>
                </a:tc>
                <a:tc>
                  <a:txBody>
                    <a:bodyPr/>
                    <a:lstStyle/>
                    <a:p>
                      <a:r>
                        <a:rPr lang="en-US" b="1" dirty="0" smtClean="0"/>
                        <a:t>D1+</a:t>
                      </a:r>
                      <a:endParaRPr lang="en-US" b="1" dirty="0"/>
                    </a:p>
                  </a:txBody>
                  <a:tcPr/>
                </a:tc>
                <a:tc>
                  <a:txBody>
                    <a:bodyPr/>
                    <a:lstStyle/>
                    <a:p>
                      <a:r>
                        <a:rPr lang="en-US" b="1" dirty="0" smtClean="0"/>
                        <a:t>D2</a:t>
                      </a:r>
                      <a:endParaRPr lang="en-US" b="1" dirty="0"/>
                    </a:p>
                  </a:txBody>
                  <a:tcPr/>
                </a:tc>
                <a:extLst>
                  <a:ext uri="{0D108BD9-81ED-4DB2-BD59-A6C34878D82A}">
                    <a16:rowId xmlns:a16="http://schemas.microsoft.com/office/drawing/2014/main" val="3928967117"/>
                  </a:ext>
                </a:extLst>
              </a:tr>
              <a:tr h="295954">
                <a:tc>
                  <a:txBody>
                    <a:bodyPr/>
                    <a:lstStyle/>
                    <a:p>
                      <a:r>
                        <a:rPr lang="en-US" dirty="0" err="1" smtClean="0"/>
                        <a:t>Toàn</a:t>
                      </a:r>
                      <a:r>
                        <a:rPr lang="en-US" baseline="0" dirty="0" smtClean="0"/>
                        <a:t> </a:t>
                      </a:r>
                      <a:r>
                        <a:rPr lang="en-US" baseline="0" dirty="0" err="1" smtClean="0"/>
                        <a:t>bộ</a:t>
                      </a:r>
                      <a:endParaRPr lang="en-US" dirty="0"/>
                    </a:p>
                  </a:txBody>
                  <a:tcPr/>
                </a:tc>
                <a:tc>
                  <a:txBody>
                    <a:bodyPr/>
                    <a:lstStyle/>
                    <a:p>
                      <a:r>
                        <a:rPr lang="en-US" dirty="0" smtClean="0"/>
                        <a:t>1</a:t>
                      </a:r>
                      <a:r>
                        <a:rPr lang="en-US" baseline="0" dirty="0" smtClean="0"/>
                        <a:t> – 7</a:t>
                      </a:r>
                      <a:endParaRPr lang="en-US" dirty="0"/>
                    </a:p>
                  </a:txBody>
                  <a:tcPr/>
                </a:tc>
                <a:tc>
                  <a:txBody>
                    <a:bodyPr/>
                    <a:lstStyle/>
                    <a:p>
                      <a:r>
                        <a:rPr lang="en-US" dirty="0" smtClean="0"/>
                        <a:t>D1 _ 8a, 9,</a:t>
                      </a:r>
                      <a:r>
                        <a:rPr lang="en-US" baseline="0" dirty="0" smtClean="0"/>
                        <a:t> 10</a:t>
                      </a:r>
                      <a:endParaRPr lang="en-US" dirty="0"/>
                    </a:p>
                  </a:txBody>
                  <a:tcPr/>
                </a:tc>
                <a:tc>
                  <a:txBody>
                    <a:bodyPr/>
                    <a:lstStyle/>
                    <a:p>
                      <a:r>
                        <a:rPr lang="en-US" dirty="0" smtClean="0"/>
                        <a:t>D1 _ 8a,</a:t>
                      </a:r>
                      <a:r>
                        <a:rPr lang="en-US" baseline="0" dirty="0" smtClean="0"/>
                        <a:t> 9, 11p, 11d, 12a</a:t>
                      </a:r>
                      <a:endParaRPr lang="en-US" dirty="0"/>
                    </a:p>
                  </a:txBody>
                  <a:tcPr/>
                </a:tc>
                <a:extLst>
                  <a:ext uri="{0D108BD9-81ED-4DB2-BD59-A6C34878D82A}">
                    <a16:rowId xmlns:a16="http://schemas.microsoft.com/office/drawing/2014/main" val="4080355286"/>
                  </a:ext>
                </a:extLst>
              </a:tr>
              <a:tr h="295954">
                <a:tc>
                  <a:txBody>
                    <a:bodyPr/>
                    <a:lstStyle/>
                    <a:p>
                      <a:r>
                        <a:rPr lang="en-US" dirty="0" err="1" smtClean="0"/>
                        <a:t>Bá</a:t>
                      </a:r>
                      <a:r>
                        <a:rPr lang="en-US" baseline="0" dirty="0" err="1" smtClean="0"/>
                        <a:t>n</a:t>
                      </a:r>
                      <a:r>
                        <a:rPr lang="en-US" baseline="0" dirty="0" smtClean="0"/>
                        <a:t> </a:t>
                      </a:r>
                      <a:r>
                        <a:rPr lang="en-US" baseline="0" dirty="0" err="1" smtClean="0"/>
                        <a:t>phần</a:t>
                      </a:r>
                      <a:r>
                        <a:rPr lang="en-US" baseline="0" dirty="0" smtClean="0"/>
                        <a:t> </a:t>
                      </a:r>
                      <a:r>
                        <a:rPr lang="en-US" baseline="0" dirty="0" err="1" smtClean="0"/>
                        <a:t>dưới</a:t>
                      </a:r>
                      <a:endParaRPr lang="en-US" dirty="0"/>
                    </a:p>
                  </a:txBody>
                  <a:tcPr/>
                </a:tc>
                <a:tc>
                  <a:txBody>
                    <a:bodyPr/>
                    <a:lstStyle/>
                    <a:p>
                      <a:r>
                        <a:rPr lang="en-US" dirty="0" smtClean="0"/>
                        <a:t>1,</a:t>
                      </a:r>
                      <a:r>
                        <a:rPr lang="en-US" baseline="0" dirty="0" smtClean="0"/>
                        <a:t> 3, 4sb, 4d, 5, 6, 7</a:t>
                      </a:r>
                      <a:endParaRPr lang="en-US" dirty="0"/>
                    </a:p>
                  </a:txBody>
                  <a:tcPr/>
                </a:tc>
                <a:tc>
                  <a:txBody>
                    <a:bodyPr/>
                    <a:lstStyle/>
                    <a:p>
                      <a:r>
                        <a:rPr lang="en-US" dirty="0" smtClean="0"/>
                        <a:t>D1</a:t>
                      </a:r>
                      <a:r>
                        <a:rPr lang="en-US" baseline="0" dirty="0" smtClean="0"/>
                        <a:t> _ 8a, 9</a:t>
                      </a:r>
                      <a:endParaRPr lang="en-US" dirty="0"/>
                    </a:p>
                  </a:txBody>
                  <a:tcPr/>
                </a:tc>
                <a:tc>
                  <a:txBody>
                    <a:bodyPr/>
                    <a:lstStyle/>
                    <a:p>
                      <a:r>
                        <a:rPr lang="en-US" dirty="0" smtClean="0"/>
                        <a:t>D1 _ 8a, 9, 11p,</a:t>
                      </a:r>
                      <a:r>
                        <a:rPr lang="en-US" baseline="0" dirty="0" smtClean="0"/>
                        <a:t> 12a</a:t>
                      </a:r>
                      <a:endParaRPr lang="en-US" dirty="0"/>
                    </a:p>
                  </a:txBody>
                  <a:tcPr/>
                </a:tc>
                <a:extLst>
                  <a:ext uri="{0D108BD9-81ED-4DB2-BD59-A6C34878D82A}">
                    <a16:rowId xmlns:a16="http://schemas.microsoft.com/office/drawing/2014/main" val="847713376"/>
                  </a:ext>
                </a:extLst>
              </a:tr>
              <a:tr h="295954">
                <a:tc>
                  <a:txBody>
                    <a:bodyPr/>
                    <a:lstStyle/>
                    <a:p>
                      <a:r>
                        <a:rPr lang="en-US" dirty="0" err="1" smtClean="0"/>
                        <a:t>Bán</a:t>
                      </a:r>
                      <a:r>
                        <a:rPr lang="en-US" baseline="0" dirty="0" smtClean="0"/>
                        <a:t> </a:t>
                      </a:r>
                      <a:r>
                        <a:rPr lang="en-US" baseline="0" dirty="0" err="1" smtClean="0"/>
                        <a:t>phần</a:t>
                      </a:r>
                      <a:r>
                        <a:rPr lang="en-US" baseline="0" dirty="0" smtClean="0"/>
                        <a:t> </a:t>
                      </a:r>
                      <a:r>
                        <a:rPr lang="en-US" baseline="0" dirty="0" err="1" smtClean="0"/>
                        <a:t>trên</a:t>
                      </a:r>
                      <a:endParaRPr lang="en-US" dirty="0"/>
                    </a:p>
                  </a:txBody>
                  <a:tcPr/>
                </a:tc>
                <a:tc>
                  <a:txBody>
                    <a:bodyPr/>
                    <a:lstStyle/>
                    <a:p>
                      <a:r>
                        <a:rPr lang="en-US" dirty="0" smtClean="0"/>
                        <a:t>1, 2, 3a, 4sa, 4sb, 7</a:t>
                      </a:r>
                      <a:endParaRPr lang="en-US" dirty="0"/>
                    </a:p>
                  </a:txBody>
                  <a:tcPr/>
                </a:tc>
                <a:tc>
                  <a:txBody>
                    <a:bodyPr/>
                    <a:lstStyle/>
                    <a:p>
                      <a:r>
                        <a:rPr lang="en-US" dirty="0" smtClean="0"/>
                        <a:t>D1</a:t>
                      </a:r>
                      <a:r>
                        <a:rPr lang="en-US" baseline="0" dirty="0" smtClean="0"/>
                        <a:t> _ 8a, 9, 11</a:t>
                      </a:r>
                      <a:endParaRPr lang="en-US" dirty="0"/>
                    </a:p>
                  </a:txBody>
                  <a:tcPr/>
                </a:tc>
                <a:tc>
                  <a:txBody>
                    <a:bodyPr/>
                    <a:lstStyle/>
                    <a:p>
                      <a:r>
                        <a:rPr lang="en-US" dirty="0" err="1" smtClean="0"/>
                        <a:t>Không</a:t>
                      </a:r>
                      <a:endParaRPr lang="en-US" dirty="0"/>
                    </a:p>
                  </a:txBody>
                  <a:tcPr/>
                </a:tc>
                <a:extLst>
                  <a:ext uri="{0D108BD9-81ED-4DB2-BD59-A6C34878D82A}">
                    <a16:rowId xmlns:a16="http://schemas.microsoft.com/office/drawing/2014/main" val="2981480153"/>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1055849" y="269870"/>
            <a:ext cx="7032300" cy="616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1800"/>
              </a:spcBef>
              <a:spcAft>
                <a:spcPts val="0"/>
              </a:spcAft>
              <a:buSzPts val="3700"/>
              <a:buNone/>
            </a:pPr>
            <a:r>
              <a:rPr lang="en-US" sz="2800">
                <a:latin typeface="Arial"/>
                <a:ea typeface="Arial"/>
                <a:cs typeface="Arial"/>
                <a:sym typeface="Arial"/>
              </a:rPr>
              <a:t>Tại Việt Nam</a:t>
            </a:r>
            <a:endParaRPr/>
          </a:p>
        </p:txBody>
      </p:sp>
      <p:pic>
        <p:nvPicPr>
          <p:cNvPr id="164" name="Google Shape;164;p6"/>
          <p:cNvPicPr preferRelativeResize="0"/>
          <p:nvPr/>
        </p:nvPicPr>
        <p:blipFill rotWithShape="1">
          <a:blip r:embed="rId3">
            <a:alphaModFix/>
          </a:blip>
          <a:srcRect/>
          <a:stretch/>
        </p:blipFill>
        <p:spPr>
          <a:xfrm>
            <a:off x="715108" y="1277816"/>
            <a:ext cx="7936523" cy="3375566"/>
          </a:xfrm>
          <a:prstGeom prst="rect">
            <a:avLst/>
          </a:prstGeom>
          <a:noFill/>
          <a:ln>
            <a:noFill/>
          </a:ln>
        </p:spPr>
      </p:pic>
      <p:sp>
        <p:nvSpPr>
          <p:cNvPr id="165" name="Google Shape;165;p6"/>
          <p:cNvSpPr txBox="1"/>
          <p:nvPr/>
        </p:nvSpPr>
        <p:spPr>
          <a:xfrm>
            <a:off x="0" y="4774168"/>
            <a:ext cx="21771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GLOBCAN 2020</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2"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a:latin typeface="Arial"/>
                <a:ea typeface="Arial"/>
                <a:cs typeface="Arial"/>
                <a:sym typeface="Arial"/>
              </a:rPr>
              <a:t>Các</a:t>
            </a:r>
            <a:r>
              <a:rPr lang="en-US" sz="2800" dirty="0">
                <a:latin typeface="Arial"/>
                <a:ea typeface="Arial"/>
                <a:cs typeface="Arial"/>
                <a:sym typeface="Arial"/>
              </a:rPr>
              <a:t> </a:t>
            </a:r>
            <a:r>
              <a:rPr lang="en-US" sz="2800" dirty="0" err="1">
                <a:latin typeface="Arial"/>
                <a:ea typeface="Arial"/>
                <a:cs typeface="Arial"/>
                <a:sym typeface="Arial"/>
              </a:rPr>
              <a:t>mức</a:t>
            </a:r>
            <a:r>
              <a:rPr lang="en-US" sz="2800" dirty="0">
                <a:latin typeface="Arial"/>
                <a:ea typeface="Arial"/>
                <a:cs typeface="Arial"/>
                <a:sym typeface="Arial"/>
              </a:rPr>
              <a:t> </a:t>
            </a:r>
            <a:r>
              <a:rPr lang="en-US" sz="2800" dirty="0" err="1">
                <a:latin typeface="Arial"/>
                <a:ea typeface="Arial"/>
                <a:cs typeface="Arial"/>
                <a:sym typeface="Arial"/>
              </a:rPr>
              <a:t>độ</a:t>
            </a:r>
            <a:r>
              <a:rPr lang="en-US" sz="2800" dirty="0">
                <a:latin typeface="Arial"/>
                <a:ea typeface="Arial"/>
                <a:cs typeface="Arial"/>
                <a:sym typeface="Arial"/>
              </a:rPr>
              <a:t> </a:t>
            </a:r>
            <a:r>
              <a:rPr lang="en-US" sz="2800" dirty="0" err="1">
                <a:latin typeface="Arial"/>
                <a:ea typeface="Arial"/>
                <a:cs typeface="Arial"/>
                <a:sym typeface="Arial"/>
              </a:rPr>
              <a:t>nạo</a:t>
            </a:r>
            <a:r>
              <a:rPr lang="en-US" sz="2800" dirty="0">
                <a:latin typeface="Arial"/>
                <a:ea typeface="Arial"/>
                <a:cs typeface="Arial"/>
                <a:sym typeface="Arial"/>
              </a:rPr>
              <a:t> </a:t>
            </a:r>
            <a:r>
              <a:rPr lang="en-US" sz="2800" dirty="0" err="1">
                <a:latin typeface="Arial"/>
                <a:ea typeface="Arial"/>
                <a:cs typeface="Arial"/>
                <a:sym typeface="Arial"/>
              </a:rPr>
              <a:t>hạch</a:t>
            </a:r>
            <a:r>
              <a:rPr lang="en-US" sz="2800" dirty="0">
                <a:latin typeface="Arial"/>
                <a:ea typeface="Arial"/>
                <a:cs typeface="Arial"/>
                <a:sym typeface="Arial"/>
              </a:rPr>
              <a:t> </a:t>
            </a:r>
            <a:r>
              <a:rPr lang="en-US" sz="2800" dirty="0" err="1">
                <a:latin typeface="Arial"/>
                <a:ea typeface="Arial"/>
                <a:cs typeface="Arial"/>
                <a:sym typeface="Arial"/>
              </a:rPr>
              <a:t>trong</a:t>
            </a:r>
            <a:r>
              <a:rPr lang="en-US" sz="2800" dirty="0">
                <a:latin typeface="Arial"/>
                <a:ea typeface="Arial"/>
                <a:cs typeface="Arial"/>
                <a:sym typeface="Arial"/>
              </a:rPr>
              <a:t> </a:t>
            </a:r>
            <a:r>
              <a:rPr lang="en-US" sz="2800" dirty="0" err="1">
                <a:latin typeface="Arial"/>
                <a:ea typeface="Arial"/>
                <a:cs typeface="Arial"/>
                <a:sym typeface="Arial"/>
              </a:rPr>
              <a:t>ung</a:t>
            </a:r>
            <a:r>
              <a:rPr lang="en-US" sz="2800" dirty="0">
                <a:latin typeface="Arial"/>
                <a:ea typeface="Arial"/>
                <a:cs typeface="Arial"/>
                <a:sym typeface="Arial"/>
              </a:rPr>
              <a:t> </a:t>
            </a:r>
            <a:r>
              <a:rPr lang="en-US" sz="2800" dirty="0" err="1">
                <a:latin typeface="Arial"/>
                <a:ea typeface="Arial"/>
                <a:cs typeface="Arial"/>
                <a:sym typeface="Arial"/>
              </a:rPr>
              <a:t>thư</a:t>
            </a:r>
            <a:r>
              <a:rPr lang="en-US" sz="2800" dirty="0">
                <a:latin typeface="Arial"/>
                <a:ea typeface="Arial"/>
                <a:cs typeface="Arial"/>
                <a:sym typeface="Arial"/>
              </a:rPr>
              <a:t> </a:t>
            </a:r>
            <a:r>
              <a:rPr lang="en-US" sz="2800" dirty="0" err="1">
                <a:latin typeface="Arial"/>
                <a:ea typeface="Arial"/>
                <a:cs typeface="Arial"/>
                <a:sym typeface="Arial"/>
              </a:rPr>
              <a:t>dạ</a:t>
            </a:r>
            <a:r>
              <a:rPr lang="en-US" sz="2800" dirty="0">
                <a:latin typeface="Arial"/>
                <a:ea typeface="Arial"/>
                <a:cs typeface="Arial"/>
                <a:sym typeface="Arial"/>
              </a:rPr>
              <a:t> </a:t>
            </a:r>
            <a:r>
              <a:rPr lang="en-US" sz="2800" dirty="0" err="1">
                <a:latin typeface="Arial"/>
                <a:ea typeface="Arial"/>
                <a:cs typeface="Arial"/>
                <a:sym typeface="Arial"/>
              </a:rPr>
              <a:t>dày</a:t>
            </a:r>
            <a:endParaRPr sz="2800" dirty="0">
              <a:latin typeface="Arial"/>
              <a:ea typeface="Arial"/>
              <a:cs typeface="Arial"/>
              <a:sym typeface="Arial"/>
            </a:endParaRPr>
          </a:p>
        </p:txBody>
      </p:sp>
      <p:pic>
        <p:nvPicPr>
          <p:cNvPr id="1032" name="Picture 8" descr="Japanese gastric cancer treatment guidelines 2018 (5th edition) |  SpringerL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87" y="1000119"/>
            <a:ext cx="2445734" cy="19323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428" y="3184633"/>
            <a:ext cx="2475186" cy="18414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g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63875"/>
            <a:ext cx="2396358" cy="17686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g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62" y="3187173"/>
            <a:ext cx="2273738" cy="1838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2"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smtClean="0">
                <a:latin typeface="Arial"/>
                <a:ea typeface="Arial"/>
                <a:cs typeface="Arial"/>
                <a:sym typeface="Arial"/>
              </a:rPr>
              <a:t>Hóa</a:t>
            </a:r>
            <a:r>
              <a:rPr lang="en-US" sz="2800" dirty="0">
                <a:latin typeface="Arial"/>
                <a:ea typeface="Arial"/>
                <a:cs typeface="Arial"/>
                <a:sym typeface="Arial"/>
              </a:rPr>
              <a:t> </a:t>
            </a:r>
            <a:r>
              <a:rPr lang="en-US" sz="2800" dirty="0" err="1" smtClean="0">
                <a:latin typeface="Arial"/>
                <a:ea typeface="Arial"/>
                <a:cs typeface="Arial"/>
                <a:sym typeface="Arial"/>
              </a:rPr>
              <a:t>trị</a:t>
            </a:r>
            <a:r>
              <a:rPr lang="en-US" sz="2800" dirty="0" smtClean="0">
                <a:latin typeface="Arial"/>
                <a:ea typeface="Arial"/>
                <a:cs typeface="Arial"/>
                <a:sym typeface="Arial"/>
              </a:rPr>
              <a:t> </a:t>
            </a:r>
            <a:r>
              <a:rPr lang="en-US" sz="2800" dirty="0" err="1" smtClean="0">
                <a:latin typeface="Arial"/>
                <a:ea typeface="Arial"/>
                <a:cs typeface="Arial"/>
                <a:sym typeface="Arial"/>
              </a:rPr>
              <a:t>tân</a:t>
            </a:r>
            <a:r>
              <a:rPr lang="en-US" sz="2800" dirty="0" smtClean="0">
                <a:latin typeface="Arial"/>
                <a:ea typeface="Arial"/>
                <a:cs typeface="Arial"/>
                <a:sym typeface="Arial"/>
              </a:rPr>
              <a:t> </a:t>
            </a:r>
            <a:r>
              <a:rPr lang="en-US" sz="2800" dirty="0" err="1" smtClean="0">
                <a:latin typeface="Arial"/>
                <a:ea typeface="Arial"/>
                <a:cs typeface="Arial"/>
                <a:sym typeface="Arial"/>
              </a:rPr>
              <a:t>hỗ</a:t>
            </a:r>
            <a:r>
              <a:rPr lang="en-US" sz="2800" dirty="0" smtClean="0">
                <a:latin typeface="Arial"/>
                <a:ea typeface="Arial"/>
                <a:cs typeface="Arial"/>
                <a:sym typeface="Arial"/>
              </a:rPr>
              <a:t> </a:t>
            </a:r>
            <a:r>
              <a:rPr lang="en-US" sz="2800" dirty="0" err="1" smtClean="0">
                <a:latin typeface="Arial"/>
                <a:ea typeface="Arial"/>
                <a:cs typeface="Arial"/>
                <a:sym typeface="Arial"/>
              </a:rPr>
              <a:t>trợ</a:t>
            </a:r>
            <a:r>
              <a:rPr lang="en-US" sz="2800" dirty="0" smtClean="0">
                <a:latin typeface="Arial"/>
                <a:ea typeface="Arial"/>
                <a:cs typeface="Arial"/>
                <a:sym typeface="Arial"/>
              </a:rPr>
              <a:t> (NAC)</a:t>
            </a:r>
            <a:endParaRPr sz="2800" dirty="0">
              <a:latin typeface="Arial"/>
              <a:ea typeface="Arial"/>
              <a:cs typeface="Arial"/>
              <a:sym typeface="Arial"/>
            </a:endParaRPr>
          </a:p>
        </p:txBody>
      </p:sp>
      <p:sp>
        <p:nvSpPr>
          <p:cNvPr id="7" name="Google Shape;572;p59"/>
          <p:cNvSpPr txBox="1"/>
          <p:nvPr/>
        </p:nvSpPr>
        <p:spPr>
          <a:xfrm>
            <a:off x="471927" y="1255842"/>
            <a:ext cx="5395473"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smtClean="0">
                <a:solidFill>
                  <a:schemeClr val="lt1"/>
                </a:solidFill>
                <a:latin typeface="Arial"/>
                <a:ea typeface="Arial"/>
                <a:cs typeface="Arial"/>
                <a:sym typeface="Arial"/>
              </a:rPr>
              <a:t>Hóa</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trị</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tân</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hỗ</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trợ</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chỉ</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định</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cho</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những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trường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hợp</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thương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tổn</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ung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thư</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dạ</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dày</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có</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chỉ</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định</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phẫu</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thuật</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triệt</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để</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tuy</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nhiên</a:t>
            </a:r>
            <a:r>
              <a:rPr lang="en-US" dirty="0">
                <a:solidFill>
                  <a:schemeClr val="lt1"/>
                </a:solidFill>
              </a:rPr>
              <a:t/>
            </a:r>
            <a:br>
              <a:rPr lang="en-US" dirty="0">
                <a:solidFill>
                  <a:schemeClr val="lt1"/>
                </a:solidFill>
              </a:rPr>
            </a:br>
            <a:r>
              <a:rPr lang="en-US" dirty="0" smtClean="0">
                <a:solidFill>
                  <a:schemeClr val="lt1"/>
                </a:solidFill>
              </a:rPr>
              <a:t>- </a:t>
            </a:r>
            <a:r>
              <a:rPr lang="en-US" dirty="0" err="1" smtClean="0">
                <a:solidFill>
                  <a:schemeClr val="lt1"/>
                </a:solidFill>
              </a:rPr>
              <a:t>Hạch</a:t>
            </a:r>
            <a:r>
              <a:rPr lang="en-US" dirty="0" smtClean="0">
                <a:solidFill>
                  <a:schemeClr val="lt1"/>
                </a:solidFill>
              </a:rPr>
              <a:t> to ( </a:t>
            </a:r>
            <a:r>
              <a:rPr lang="en-US" dirty="0" err="1" smtClean="0">
                <a:solidFill>
                  <a:schemeClr val="lt1"/>
                </a:solidFill>
              </a:rPr>
              <a:t>đường</a:t>
            </a:r>
            <a:r>
              <a:rPr lang="en-US" dirty="0" smtClean="0">
                <a:solidFill>
                  <a:schemeClr val="lt1"/>
                </a:solidFill>
              </a:rPr>
              <a:t> </a:t>
            </a:r>
            <a:r>
              <a:rPr lang="en-US" dirty="0" err="1" smtClean="0">
                <a:solidFill>
                  <a:schemeClr val="lt1"/>
                </a:solidFill>
              </a:rPr>
              <a:t>kính</a:t>
            </a:r>
            <a:r>
              <a:rPr lang="en-US" dirty="0" smtClean="0">
                <a:solidFill>
                  <a:schemeClr val="lt1"/>
                </a:solidFill>
              </a:rPr>
              <a:t> &gt; 3cm)</a:t>
            </a:r>
            <a:br>
              <a:rPr lang="en-US" dirty="0" smtClean="0">
                <a:solidFill>
                  <a:schemeClr val="lt1"/>
                </a:solidFill>
              </a:rPr>
            </a:br>
            <a:r>
              <a:rPr lang="en-US" dirty="0" smtClean="0">
                <a:solidFill>
                  <a:schemeClr val="lt1"/>
                </a:solidFill>
              </a:rPr>
              <a:t>- Di </a:t>
            </a:r>
            <a:r>
              <a:rPr lang="en-US" dirty="0" err="1" smtClean="0">
                <a:solidFill>
                  <a:schemeClr val="lt1"/>
                </a:solidFill>
              </a:rPr>
              <a:t>căn</a:t>
            </a:r>
            <a:r>
              <a:rPr lang="en-US" dirty="0" smtClean="0">
                <a:solidFill>
                  <a:schemeClr val="lt1"/>
                </a:solidFill>
              </a:rPr>
              <a:t> </a:t>
            </a:r>
            <a:r>
              <a:rPr lang="en-US" dirty="0" err="1" smtClean="0">
                <a:solidFill>
                  <a:schemeClr val="lt1"/>
                </a:solidFill>
              </a:rPr>
              <a:t>hạch</a:t>
            </a:r>
            <a:r>
              <a:rPr lang="en-US" dirty="0" smtClean="0">
                <a:solidFill>
                  <a:schemeClr val="lt1"/>
                </a:solidFill>
              </a:rPr>
              <a:t> </a:t>
            </a:r>
            <a:r>
              <a:rPr lang="en-US" dirty="0" err="1" smtClean="0">
                <a:solidFill>
                  <a:schemeClr val="lt1"/>
                </a:solidFill>
              </a:rPr>
              <a:t>nhóm</a:t>
            </a:r>
            <a:r>
              <a:rPr lang="en-US" dirty="0" smtClean="0">
                <a:solidFill>
                  <a:schemeClr val="lt1"/>
                </a:solidFill>
              </a:rPr>
              <a:t> 16a2/16b1 (</a:t>
            </a:r>
            <a:r>
              <a:rPr lang="en-US" dirty="0" err="1" smtClean="0">
                <a:solidFill>
                  <a:schemeClr val="lt1"/>
                </a:solidFill>
              </a:rPr>
              <a:t>đường</a:t>
            </a:r>
            <a:r>
              <a:rPr lang="en-US" dirty="0" smtClean="0">
                <a:solidFill>
                  <a:schemeClr val="lt1"/>
                </a:solidFill>
              </a:rPr>
              <a:t> </a:t>
            </a:r>
            <a:r>
              <a:rPr lang="en-US" dirty="0" err="1" smtClean="0">
                <a:solidFill>
                  <a:schemeClr val="lt1"/>
                </a:solidFill>
              </a:rPr>
              <a:t>kính</a:t>
            </a:r>
            <a:r>
              <a:rPr lang="en-US" dirty="0" smtClean="0">
                <a:solidFill>
                  <a:schemeClr val="lt1"/>
                </a:solidFill>
              </a:rPr>
              <a:t> &gt; 1cm)</a:t>
            </a:r>
            <a:br>
              <a:rPr lang="en-US" dirty="0" smtClean="0">
                <a:solidFill>
                  <a:schemeClr val="lt1"/>
                </a:solidFill>
              </a:rPr>
            </a:b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Hóa</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trị</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trước</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mổ</a:t>
            </a:r>
            <a:r>
              <a:rPr lang="en-US" dirty="0" smtClean="0">
                <a:solidFill>
                  <a:schemeClr val="lt1"/>
                </a:solidFill>
                <a:sym typeface="Wingdings" panose="05000000000000000000" pitchFamily="2" charset="2"/>
              </a:rPr>
              <a:t> 3-6 </a:t>
            </a:r>
            <a:r>
              <a:rPr lang="en-US" dirty="0" err="1" smtClean="0">
                <a:solidFill>
                  <a:schemeClr val="lt1"/>
                </a:solidFill>
                <a:sym typeface="Wingdings" panose="05000000000000000000" pitchFamily="2" charset="2"/>
              </a:rPr>
              <a:t>đợt</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rồi</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phẫu</a:t>
            </a:r>
            <a:r>
              <a:rPr lang="en-US" dirty="0" smtClean="0">
                <a:solidFill>
                  <a:schemeClr val="lt1"/>
                </a:solidFill>
                <a:sym typeface="Wingdings" panose="05000000000000000000" pitchFamily="2" charset="2"/>
              </a:rPr>
              <a:t> </a:t>
            </a:r>
            <a:r>
              <a:rPr lang="en-US" dirty="0" err="1" smtClean="0">
                <a:solidFill>
                  <a:schemeClr val="lt1"/>
                </a:solidFill>
                <a:sym typeface="Wingdings" panose="05000000000000000000" pitchFamily="2" charset="2"/>
              </a:rPr>
              <a:t>thuật</a:t>
            </a:r>
            <a:endParaRPr sz="1400" b="0" i="0" u="none" strike="noStrike" cap="none" dirty="0">
              <a:solidFill>
                <a:schemeClr val="lt1"/>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5867400" y="1059324"/>
            <a:ext cx="2759951" cy="3924901"/>
          </a:xfrm>
          <a:prstGeom prst="rect">
            <a:avLst/>
          </a:prstGeom>
        </p:spPr>
      </p:pic>
      <p:sp>
        <p:nvSpPr>
          <p:cNvPr id="9" name="Google Shape;545;p56"/>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Japanese Gastric Cancer Treatment Guidelines 2021 (6th edition)</a:t>
            </a:r>
            <a:endParaRPr dirty="0"/>
          </a:p>
        </p:txBody>
      </p:sp>
    </p:spTree>
    <p:extLst>
      <p:ext uri="{BB962C8B-B14F-4D97-AF65-F5344CB8AC3E}">
        <p14:creationId xmlns:p14="http://schemas.microsoft.com/office/powerpoint/2010/main" val="32137733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2"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smtClean="0">
                <a:latin typeface="Arial"/>
                <a:ea typeface="Arial"/>
                <a:cs typeface="Arial"/>
                <a:sym typeface="Arial"/>
              </a:rPr>
              <a:t>Hóa</a:t>
            </a:r>
            <a:r>
              <a:rPr lang="en-US" sz="2800" dirty="0">
                <a:latin typeface="Arial"/>
                <a:ea typeface="Arial"/>
                <a:cs typeface="Arial"/>
                <a:sym typeface="Arial"/>
              </a:rPr>
              <a:t> </a:t>
            </a:r>
            <a:r>
              <a:rPr lang="en-US" sz="2800" dirty="0" err="1" smtClean="0">
                <a:latin typeface="Arial"/>
                <a:ea typeface="Arial"/>
                <a:cs typeface="Arial"/>
                <a:sym typeface="Arial"/>
              </a:rPr>
              <a:t>trị</a:t>
            </a:r>
            <a:r>
              <a:rPr lang="en-US" sz="2800" dirty="0" smtClean="0">
                <a:latin typeface="Arial"/>
                <a:ea typeface="Arial"/>
                <a:cs typeface="Arial"/>
                <a:sym typeface="Arial"/>
              </a:rPr>
              <a:t> </a:t>
            </a:r>
            <a:r>
              <a:rPr lang="en-US" sz="2800" dirty="0" err="1" smtClean="0">
                <a:latin typeface="Arial"/>
                <a:ea typeface="Arial"/>
                <a:cs typeface="Arial"/>
                <a:sym typeface="Arial"/>
              </a:rPr>
              <a:t>hỗ</a:t>
            </a:r>
            <a:r>
              <a:rPr lang="en-US" sz="2800" dirty="0" smtClean="0">
                <a:latin typeface="Arial"/>
                <a:ea typeface="Arial"/>
                <a:cs typeface="Arial"/>
                <a:sym typeface="Arial"/>
              </a:rPr>
              <a:t> </a:t>
            </a:r>
            <a:r>
              <a:rPr lang="en-US" sz="2800" dirty="0" err="1" smtClean="0">
                <a:latin typeface="Arial"/>
                <a:ea typeface="Arial"/>
                <a:cs typeface="Arial"/>
                <a:sym typeface="Arial"/>
              </a:rPr>
              <a:t>trợ</a:t>
            </a:r>
            <a:endParaRPr sz="2800" dirty="0">
              <a:latin typeface="Arial"/>
              <a:ea typeface="Arial"/>
              <a:cs typeface="Arial"/>
              <a:sym typeface="Arial"/>
            </a:endParaRPr>
          </a:p>
        </p:txBody>
      </p:sp>
      <p:sp>
        <p:nvSpPr>
          <p:cNvPr id="7" name="Google Shape;572;p59"/>
          <p:cNvSpPr txBox="1"/>
          <p:nvPr/>
        </p:nvSpPr>
        <p:spPr>
          <a:xfrm>
            <a:off x="471927" y="1255842"/>
            <a:ext cx="8356763"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smtClean="0">
                <a:solidFill>
                  <a:schemeClr val="lt1"/>
                </a:solidFill>
                <a:latin typeface="Arial"/>
                <a:ea typeface="Arial"/>
                <a:cs typeface="Arial"/>
                <a:sym typeface="Arial"/>
              </a:rPr>
              <a:t>Chỉ</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định</a:t>
            </a:r>
            <a:r>
              <a:rPr lang="en-US" dirty="0" smtClean="0">
                <a:solidFill>
                  <a:schemeClr val="lt1"/>
                </a:solidFill>
              </a:rPr>
              <a:t>:</a:t>
            </a:r>
            <a:br>
              <a:rPr lang="en-US" dirty="0" smtClean="0">
                <a:solidFill>
                  <a:schemeClr val="lt1"/>
                </a:solidFill>
              </a:rPr>
            </a:br>
            <a:r>
              <a:rPr lang="en-US" dirty="0" smtClean="0">
                <a:solidFill>
                  <a:schemeClr val="lt1"/>
                </a:solidFill>
              </a:rPr>
              <a:t>- </a:t>
            </a:r>
            <a:r>
              <a:rPr lang="en-US" dirty="0" err="1" smtClean="0">
                <a:solidFill>
                  <a:schemeClr val="lt1"/>
                </a:solidFill>
              </a:rPr>
              <a:t>Giai</a:t>
            </a:r>
            <a:r>
              <a:rPr lang="en-US" dirty="0" smtClean="0">
                <a:solidFill>
                  <a:schemeClr val="lt1"/>
                </a:solidFill>
              </a:rPr>
              <a:t> </a:t>
            </a:r>
            <a:r>
              <a:rPr lang="en-US" dirty="0" err="1" smtClean="0">
                <a:solidFill>
                  <a:schemeClr val="lt1"/>
                </a:solidFill>
              </a:rPr>
              <a:t>đoạn</a:t>
            </a:r>
            <a:r>
              <a:rPr lang="en-US" dirty="0" smtClean="0">
                <a:solidFill>
                  <a:schemeClr val="lt1"/>
                </a:solidFill>
              </a:rPr>
              <a:t> II, III </a:t>
            </a:r>
            <a:r>
              <a:rPr lang="en-US" dirty="0" err="1" smtClean="0">
                <a:solidFill>
                  <a:schemeClr val="lt1"/>
                </a:solidFill>
              </a:rPr>
              <a:t>sau</a:t>
            </a:r>
            <a:r>
              <a:rPr lang="en-US" dirty="0" smtClean="0">
                <a:solidFill>
                  <a:schemeClr val="lt1"/>
                </a:solidFill>
              </a:rPr>
              <a:t> </a:t>
            </a:r>
            <a:r>
              <a:rPr lang="en-US" dirty="0" err="1" smtClean="0">
                <a:solidFill>
                  <a:schemeClr val="lt1"/>
                </a:solidFill>
              </a:rPr>
              <a:t>mổ</a:t>
            </a:r>
            <a:r>
              <a:rPr lang="en-US" dirty="0" smtClean="0">
                <a:solidFill>
                  <a:schemeClr val="lt1"/>
                </a:solidFill>
              </a:rPr>
              <a:t> (</a:t>
            </a:r>
            <a:r>
              <a:rPr lang="en-US" dirty="0" err="1" smtClean="0">
                <a:solidFill>
                  <a:schemeClr val="lt1"/>
                </a:solidFill>
              </a:rPr>
              <a:t>trừ</a:t>
            </a:r>
            <a:r>
              <a:rPr lang="en-US" dirty="0" smtClean="0">
                <a:solidFill>
                  <a:schemeClr val="lt1"/>
                </a:solidFill>
              </a:rPr>
              <a:t> pT1, pT3N0)</a:t>
            </a:r>
            <a:br>
              <a:rPr lang="en-US" dirty="0" smtClean="0">
                <a:solidFill>
                  <a:schemeClr val="lt1"/>
                </a:solidFill>
              </a:rPr>
            </a:br>
            <a:r>
              <a:rPr lang="en-US" dirty="0" err="1" smtClean="0">
                <a:solidFill>
                  <a:schemeClr val="lt1"/>
                </a:solidFill>
              </a:rPr>
              <a:t>Mục</a:t>
            </a:r>
            <a:r>
              <a:rPr lang="en-US" dirty="0" smtClean="0">
                <a:solidFill>
                  <a:schemeClr val="lt1"/>
                </a:solidFill>
              </a:rPr>
              <a:t> </a:t>
            </a:r>
            <a:r>
              <a:rPr lang="en-US" dirty="0" err="1" smtClean="0">
                <a:solidFill>
                  <a:schemeClr val="lt1"/>
                </a:solidFill>
              </a:rPr>
              <a:t>đích</a:t>
            </a:r>
            <a:r>
              <a:rPr lang="en-US" dirty="0" smtClean="0">
                <a:solidFill>
                  <a:schemeClr val="lt1"/>
                </a:solidFill>
              </a:rPr>
              <a:t>:</a:t>
            </a:r>
            <a:br>
              <a:rPr lang="en-US" dirty="0" smtClean="0">
                <a:solidFill>
                  <a:schemeClr val="lt1"/>
                </a:solidFill>
              </a:rPr>
            </a:br>
            <a:r>
              <a:rPr lang="en-US" dirty="0" smtClean="0">
                <a:solidFill>
                  <a:schemeClr val="lt1"/>
                </a:solidFill>
              </a:rPr>
              <a:t>- </a:t>
            </a:r>
            <a:r>
              <a:rPr lang="en-US" dirty="0" err="1" smtClean="0">
                <a:solidFill>
                  <a:schemeClr val="lt1"/>
                </a:solidFill>
              </a:rPr>
              <a:t>Giảm</a:t>
            </a:r>
            <a:r>
              <a:rPr lang="en-US" dirty="0" smtClean="0">
                <a:solidFill>
                  <a:schemeClr val="lt1"/>
                </a:solidFill>
              </a:rPr>
              <a:t> </a:t>
            </a:r>
            <a:r>
              <a:rPr lang="en-US" dirty="0" err="1" smtClean="0">
                <a:solidFill>
                  <a:schemeClr val="lt1"/>
                </a:solidFill>
              </a:rPr>
              <a:t>tái</a:t>
            </a:r>
            <a:r>
              <a:rPr lang="en-US" dirty="0" smtClean="0">
                <a:solidFill>
                  <a:schemeClr val="lt1"/>
                </a:solidFill>
              </a:rPr>
              <a:t> </a:t>
            </a:r>
            <a:r>
              <a:rPr lang="en-US" dirty="0" err="1" smtClean="0">
                <a:solidFill>
                  <a:schemeClr val="lt1"/>
                </a:solidFill>
              </a:rPr>
              <a:t>phát</a:t>
            </a:r>
            <a:r>
              <a:rPr lang="en-US" dirty="0" smtClean="0">
                <a:solidFill>
                  <a:schemeClr val="lt1"/>
                </a:solidFill>
              </a:rPr>
              <a:t> </a:t>
            </a:r>
            <a:r>
              <a:rPr lang="en-US" dirty="0" err="1" smtClean="0">
                <a:solidFill>
                  <a:schemeClr val="lt1"/>
                </a:solidFill>
              </a:rPr>
              <a:t>sau</a:t>
            </a:r>
            <a:r>
              <a:rPr lang="en-US" dirty="0" smtClean="0">
                <a:solidFill>
                  <a:schemeClr val="lt1"/>
                </a:solidFill>
              </a:rPr>
              <a:t> </a:t>
            </a:r>
            <a:r>
              <a:rPr lang="en-US" dirty="0" err="1" smtClean="0">
                <a:solidFill>
                  <a:schemeClr val="lt1"/>
                </a:solidFill>
              </a:rPr>
              <a:t>mổ</a:t>
            </a:r>
            <a:r>
              <a:rPr lang="en-US" dirty="0" smtClean="0">
                <a:solidFill>
                  <a:schemeClr val="lt1"/>
                </a:solidFill>
              </a:rPr>
              <a:t> </a:t>
            </a:r>
            <a:r>
              <a:rPr lang="en-US" dirty="0" err="1" smtClean="0">
                <a:solidFill>
                  <a:schemeClr val="lt1"/>
                </a:solidFill>
              </a:rPr>
              <a:t>triệt</a:t>
            </a:r>
            <a:r>
              <a:rPr lang="en-US" dirty="0" smtClean="0">
                <a:solidFill>
                  <a:schemeClr val="lt1"/>
                </a:solidFill>
              </a:rPr>
              <a:t> </a:t>
            </a:r>
            <a:r>
              <a:rPr lang="en-US" dirty="0" err="1" smtClean="0">
                <a:solidFill>
                  <a:schemeClr val="lt1"/>
                </a:solidFill>
              </a:rPr>
              <a:t>căn</a:t>
            </a:r>
            <a:r>
              <a:rPr lang="en-US" dirty="0" smtClean="0">
                <a:solidFill>
                  <a:schemeClr val="lt1"/>
                </a:solidFill>
              </a:rPr>
              <a:t/>
            </a:r>
            <a:br>
              <a:rPr lang="en-US" dirty="0" smtClean="0">
                <a:solidFill>
                  <a:schemeClr val="lt1"/>
                </a:solidFill>
              </a:rPr>
            </a:br>
            <a:r>
              <a:rPr lang="en-US" dirty="0" smtClean="0">
                <a:solidFill>
                  <a:schemeClr val="lt1"/>
                </a:solidFill>
              </a:rPr>
              <a:t>- </a:t>
            </a:r>
            <a:r>
              <a:rPr lang="en-US" dirty="0" err="1" smtClean="0">
                <a:solidFill>
                  <a:schemeClr val="lt1"/>
                </a:solidFill>
              </a:rPr>
              <a:t>Cải</a:t>
            </a:r>
            <a:r>
              <a:rPr lang="en-US" dirty="0" smtClean="0">
                <a:solidFill>
                  <a:schemeClr val="lt1"/>
                </a:solidFill>
              </a:rPr>
              <a:t> </a:t>
            </a:r>
            <a:r>
              <a:rPr lang="en-US" dirty="0" err="1" smtClean="0">
                <a:solidFill>
                  <a:schemeClr val="lt1"/>
                </a:solidFill>
              </a:rPr>
              <a:t>thiện</a:t>
            </a:r>
            <a:r>
              <a:rPr lang="en-US" dirty="0" smtClean="0">
                <a:solidFill>
                  <a:schemeClr val="lt1"/>
                </a:solidFill>
              </a:rPr>
              <a:t> </a:t>
            </a:r>
            <a:r>
              <a:rPr lang="en-US" dirty="0" err="1" smtClean="0">
                <a:solidFill>
                  <a:schemeClr val="lt1"/>
                </a:solidFill>
              </a:rPr>
              <a:t>tỷ</a:t>
            </a:r>
            <a:r>
              <a:rPr lang="en-US" dirty="0" smtClean="0">
                <a:solidFill>
                  <a:schemeClr val="lt1"/>
                </a:solidFill>
              </a:rPr>
              <a:t> </a:t>
            </a:r>
            <a:r>
              <a:rPr lang="en-US" dirty="0" err="1" smtClean="0">
                <a:solidFill>
                  <a:schemeClr val="lt1"/>
                </a:solidFill>
              </a:rPr>
              <a:t>lệ</a:t>
            </a:r>
            <a:r>
              <a:rPr lang="en-US" dirty="0" smtClean="0">
                <a:solidFill>
                  <a:schemeClr val="lt1"/>
                </a:solidFill>
              </a:rPr>
              <a:t> </a:t>
            </a:r>
            <a:r>
              <a:rPr lang="en-US" dirty="0" err="1" smtClean="0">
                <a:solidFill>
                  <a:schemeClr val="lt1"/>
                </a:solidFill>
              </a:rPr>
              <a:t>sống</a:t>
            </a:r>
            <a:r>
              <a:rPr lang="en-US" dirty="0" smtClean="0">
                <a:solidFill>
                  <a:schemeClr val="lt1"/>
                </a:solidFill>
              </a:rPr>
              <a:t> </a:t>
            </a:r>
            <a:r>
              <a:rPr lang="en-US" dirty="0" err="1" smtClean="0">
                <a:solidFill>
                  <a:schemeClr val="lt1"/>
                </a:solidFill>
              </a:rPr>
              <a:t>còn</a:t>
            </a:r>
            <a:r>
              <a:rPr lang="en-US" dirty="0" smtClean="0">
                <a:solidFill>
                  <a:schemeClr val="lt1"/>
                </a:solidFill>
              </a:rPr>
              <a:t/>
            </a:r>
            <a:br>
              <a:rPr lang="en-US" dirty="0" smtClean="0">
                <a:solidFill>
                  <a:schemeClr val="lt1"/>
                </a:solidFill>
              </a:rPr>
            </a:br>
            <a:r>
              <a:rPr lang="en-US" dirty="0" smtClean="0">
                <a:solidFill>
                  <a:schemeClr val="lt1"/>
                </a:solidFill>
              </a:rPr>
              <a:t>- </a:t>
            </a:r>
            <a:r>
              <a:rPr lang="en-US" dirty="0" err="1" smtClean="0">
                <a:solidFill>
                  <a:schemeClr val="lt1"/>
                </a:solidFill>
              </a:rPr>
              <a:t>Giảm</a:t>
            </a:r>
            <a:r>
              <a:rPr lang="en-US" dirty="0" smtClean="0">
                <a:solidFill>
                  <a:schemeClr val="lt1"/>
                </a:solidFill>
              </a:rPr>
              <a:t> </a:t>
            </a:r>
            <a:r>
              <a:rPr lang="en-US" dirty="0" err="1" smtClean="0">
                <a:solidFill>
                  <a:schemeClr val="lt1"/>
                </a:solidFill>
              </a:rPr>
              <a:t>nhẹ</a:t>
            </a:r>
            <a:r>
              <a:rPr lang="en-US" dirty="0" smtClean="0">
                <a:solidFill>
                  <a:schemeClr val="lt1"/>
                </a:solidFill>
              </a:rPr>
              <a:t> </a:t>
            </a:r>
            <a:r>
              <a:rPr lang="en-US" dirty="0" err="1" smtClean="0">
                <a:solidFill>
                  <a:schemeClr val="lt1"/>
                </a:solidFill>
              </a:rPr>
              <a:t>triệu</a:t>
            </a:r>
            <a:r>
              <a:rPr lang="en-US" dirty="0" smtClean="0">
                <a:solidFill>
                  <a:schemeClr val="lt1"/>
                </a:solidFill>
              </a:rPr>
              <a:t> </a:t>
            </a:r>
            <a:r>
              <a:rPr lang="en-US" dirty="0" err="1" smtClean="0">
                <a:solidFill>
                  <a:schemeClr val="lt1"/>
                </a:solidFill>
              </a:rPr>
              <a:t>chứng</a:t>
            </a:r>
            <a:endParaRPr sz="1400" b="0" i="0" u="none" strike="noStrike" cap="none" dirty="0">
              <a:solidFill>
                <a:schemeClr val="lt1"/>
              </a:solidFill>
              <a:latin typeface="Arial"/>
              <a:ea typeface="Arial"/>
              <a:cs typeface="Arial"/>
              <a:sym typeface="Arial"/>
            </a:endParaRPr>
          </a:p>
        </p:txBody>
      </p:sp>
      <p:sp>
        <p:nvSpPr>
          <p:cNvPr id="9" name="Google Shape;545;p56"/>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Japanese Gastric Cancer Treatment Guidelines 2021 (6th edition)</a:t>
            </a:r>
            <a:endParaRPr dirty="0"/>
          </a:p>
        </p:txBody>
      </p:sp>
      <p:pic>
        <p:nvPicPr>
          <p:cNvPr id="6" name="Google Shape;451;p46" descr="figure 1"/>
          <p:cNvPicPr preferRelativeResize="0"/>
          <p:nvPr/>
        </p:nvPicPr>
        <p:blipFill rotWithShape="1">
          <a:blip r:embed="rId3">
            <a:alphaModFix/>
          </a:blip>
          <a:srcRect l="21025" t="75021" r="20165"/>
          <a:stretch/>
        </p:blipFill>
        <p:spPr>
          <a:xfrm>
            <a:off x="3330466" y="2325414"/>
            <a:ext cx="5230210" cy="2018058"/>
          </a:xfrm>
          <a:prstGeom prst="rect">
            <a:avLst/>
          </a:prstGeom>
          <a:noFill/>
          <a:ln>
            <a:noFill/>
          </a:ln>
        </p:spPr>
      </p:pic>
    </p:spTree>
    <p:extLst>
      <p:ext uri="{BB962C8B-B14F-4D97-AF65-F5344CB8AC3E}">
        <p14:creationId xmlns:p14="http://schemas.microsoft.com/office/powerpoint/2010/main" val="1264172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2"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smtClean="0">
                <a:latin typeface="Arial"/>
                <a:ea typeface="Arial"/>
                <a:cs typeface="Arial"/>
                <a:sym typeface="Arial"/>
              </a:rPr>
              <a:t>Hóa</a:t>
            </a:r>
            <a:r>
              <a:rPr lang="en-US" sz="2800" dirty="0">
                <a:latin typeface="Arial"/>
                <a:ea typeface="Arial"/>
                <a:cs typeface="Arial"/>
                <a:sym typeface="Arial"/>
              </a:rPr>
              <a:t> </a:t>
            </a:r>
            <a:r>
              <a:rPr lang="en-US" sz="2800" dirty="0" err="1" smtClean="0">
                <a:latin typeface="Arial"/>
                <a:ea typeface="Arial"/>
                <a:cs typeface="Arial"/>
                <a:sym typeface="Arial"/>
              </a:rPr>
              <a:t>trị</a:t>
            </a:r>
            <a:r>
              <a:rPr lang="en-US" sz="2800" dirty="0" smtClean="0">
                <a:latin typeface="Arial"/>
                <a:ea typeface="Arial"/>
                <a:cs typeface="Arial"/>
                <a:sym typeface="Arial"/>
              </a:rPr>
              <a:t> </a:t>
            </a:r>
            <a:r>
              <a:rPr lang="en-US" sz="2800" dirty="0" err="1" smtClean="0">
                <a:latin typeface="Arial"/>
                <a:ea typeface="Arial"/>
                <a:cs typeface="Arial"/>
                <a:sym typeface="Arial"/>
              </a:rPr>
              <a:t>hỗ</a:t>
            </a:r>
            <a:r>
              <a:rPr lang="en-US" sz="2800" dirty="0" smtClean="0">
                <a:latin typeface="Arial"/>
                <a:ea typeface="Arial"/>
                <a:cs typeface="Arial"/>
                <a:sym typeface="Arial"/>
              </a:rPr>
              <a:t> </a:t>
            </a:r>
            <a:r>
              <a:rPr lang="en-US" sz="2800" dirty="0" err="1" smtClean="0">
                <a:latin typeface="Arial"/>
                <a:ea typeface="Arial"/>
                <a:cs typeface="Arial"/>
                <a:sym typeface="Arial"/>
              </a:rPr>
              <a:t>trợ</a:t>
            </a:r>
            <a:endParaRPr sz="2800" dirty="0">
              <a:latin typeface="Arial"/>
              <a:ea typeface="Arial"/>
              <a:cs typeface="Arial"/>
              <a:sym typeface="Arial"/>
            </a:endParaRPr>
          </a:p>
        </p:txBody>
      </p:sp>
      <p:sp>
        <p:nvSpPr>
          <p:cNvPr id="9" name="Google Shape;545;p56"/>
          <p:cNvSpPr txBox="1"/>
          <p:nvPr/>
        </p:nvSpPr>
        <p:spPr>
          <a:xfrm>
            <a:off x="0" y="4835723"/>
            <a:ext cx="51448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Japanese Gastric Cancer Treatment Guidelines 2021 (6th edition)</a:t>
            </a:r>
            <a:endParaRPr dirty="0"/>
          </a:p>
        </p:txBody>
      </p:sp>
      <p:pic>
        <p:nvPicPr>
          <p:cNvPr id="2050" name="Picture 2" descr="hình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1" y="1118778"/>
            <a:ext cx="4919678" cy="22077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468071" y="1118778"/>
            <a:ext cx="3526156" cy="3003659"/>
          </a:xfrm>
          <a:prstGeom prst="rect">
            <a:avLst/>
          </a:prstGeom>
        </p:spPr>
      </p:pic>
      <p:sp>
        <p:nvSpPr>
          <p:cNvPr id="8" name="Google Shape;545;p56"/>
          <p:cNvSpPr txBox="1"/>
          <p:nvPr/>
        </p:nvSpPr>
        <p:spPr>
          <a:xfrm>
            <a:off x="1626476" y="3471161"/>
            <a:ext cx="514487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err="1" smtClean="0">
                <a:solidFill>
                  <a:schemeClr val="lt1"/>
                </a:solidFill>
                <a:sym typeface="Arial"/>
              </a:rPr>
              <a:t>Phác</a:t>
            </a:r>
            <a:r>
              <a:rPr lang="en-US" b="0" i="0" u="none" strike="noStrike" cap="none" dirty="0" smtClean="0">
                <a:solidFill>
                  <a:schemeClr val="lt1"/>
                </a:solidFill>
                <a:sym typeface="Arial"/>
              </a:rPr>
              <a:t> </a:t>
            </a:r>
            <a:r>
              <a:rPr lang="en-US" b="0" i="0" u="none" strike="noStrike" cap="none" dirty="0" err="1" smtClean="0">
                <a:solidFill>
                  <a:schemeClr val="lt1"/>
                </a:solidFill>
                <a:sym typeface="Arial"/>
              </a:rPr>
              <a:t>đồ</a:t>
            </a:r>
            <a:r>
              <a:rPr lang="en-US" b="0" i="0" u="none" strike="noStrike" cap="none" dirty="0" smtClean="0">
                <a:solidFill>
                  <a:schemeClr val="lt1"/>
                </a:solidFill>
                <a:sym typeface="Arial"/>
              </a:rPr>
              <a:t> </a:t>
            </a:r>
            <a:r>
              <a:rPr lang="en-US" b="0" i="0" u="none" strike="noStrike" cap="none" dirty="0" err="1" smtClean="0">
                <a:solidFill>
                  <a:schemeClr val="lt1"/>
                </a:solidFill>
                <a:sym typeface="Arial"/>
              </a:rPr>
              <a:t>khuyến</a:t>
            </a:r>
            <a:r>
              <a:rPr lang="en-US" b="0" i="0" u="none" strike="noStrike" cap="none" dirty="0" smtClean="0">
                <a:solidFill>
                  <a:schemeClr val="lt1"/>
                </a:solidFill>
                <a:sym typeface="Arial"/>
              </a:rPr>
              <a:t> </a:t>
            </a:r>
            <a:r>
              <a:rPr lang="en-US" b="0" i="0" u="none" strike="noStrike" cap="none" dirty="0" err="1" smtClean="0">
                <a:solidFill>
                  <a:schemeClr val="lt1"/>
                </a:solidFill>
                <a:sym typeface="Arial"/>
              </a:rPr>
              <a:t>cáo</a:t>
            </a:r>
            <a:endParaRPr dirty="0"/>
          </a:p>
        </p:txBody>
      </p:sp>
      <p:sp>
        <p:nvSpPr>
          <p:cNvPr id="10" name="Google Shape;545;p56"/>
          <p:cNvSpPr txBox="1"/>
          <p:nvPr/>
        </p:nvSpPr>
        <p:spPr>
          <a:xfrm>
            <a:off x="5404945" y="4267074"/>
            <a:ext cx="3589282" cy="553957"/>
          </a:xfrm>
          <a:prstGeom prst="rect">
            <a:avLst/>
          </a:prstGeom>
          <a:noFill/>
          <a:ln>
            <a:noFill/>
          </a:ln>
        </p:spPr>
        <p:txBody>
          <a:bodyPr spcFirstLastPara="1" wrap="square" lIns="91425" tIns="45700" rIns="91425" bIns="45700" anchor="t" anchorCtr="0">
            <a:spAutoFit/>
          </a:bodyPr>
          <a:lstStyle/>
          <a:p>
            <a:pPr lvl="0"/>
            <a:r>
              <a:rPr lang="vi-VN" sz="1000" dirty="0">
                <a:solidFill>
                  <a:schemeClr val="bg1"/>
                </a:solidFill>
              </a:rPr>
              <a:t>Thay thế phác đồ khuyến cáo, thích hợp hơn vì cá thể</a:t>
            </a:r>
          </a:p>
          <a:p>
            <a:pPr lvl="0"/>
            <a:r>
              <a:rPr lang="vi-VN" sz="1000" dirty="0">
                <a:solidFill>
                  <a:schemeClr val="bg1"/>
                </a:solidFill>
              </a:rPr>
              <a:t>hóa (xét phương diện tình trạng bệnh, yếu tố xã hội,</a:t>
            </a:r>
          </a:p>
          <a:p>
            <a:pPr lvl="0"/>
            <a:r>
              <a:rPr lang="vi-VN" sz="1000" dirty="0">
                <a:solidFill>
                  <a:schemeClr val="bg1"/>
                </a:solidFill>
              </a:rPr>
              <a:t>lựa chọn của người bệnh mà chọn thuốc)</a:t>
            </a:r>
            <a:endParaRPr sz="1000" dirty="0">
              <a:solidFill>
                <a:schemeClr val="bg1"/>
              </a:solidFill>
            </a:endParaRPr>
          </a:p>
        </p:txBody>
      </p:sp>
    </p:spTree>
    <p:extLst>
      <p:ext uri="{BB962C8B-B14F-4D97-AF65-F5344CB8AC3E}">
        <p14:creationId xmlns:p14="http://schemas.microsoft.com/office/powerpoint/2010/main" val="1049962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2" name="Google Shape;570;p59"/>
          <p:cNvSpPr txBox="1">
            <a:spLocks noGrp="1"/>
          </p:cNvSpPr>
          <p:nvPr>
            <p:ph type="title"/>
          </p:nvPr>
        </p:nvSpPr>
        <p:spPr>
          <a:xfrm>
            <a:off x="0" y="234530"/>
            <a:ext cx="9144000" cy="616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1800"/>
              </a:spcBef>
              <a:spcAft>
                <a:spcPts val="400"/>
              </a:spcAft>
              <a:buSzPts val="3600"/>
              <a:buNone/>
            </a:pPr>
            <a:r>
              <a:rPr lang="en-US" sz="2800" dirty="0" err="1" smtClean="0">
                <a:latin typeface="Arial"/>
                <a:ea typeface="Arial"/>
                <a:cs typeface="Arial"/>
                <a:sym typeface="Arial"/>
              </a:rPr>
              <a:t>Tiên</a:t>
            </a:r>
            <a:r>
              <a:rPr lang="en-US" sz="2800" dirty="0" smtClean="0">
                <a:latin typeface="Arial"/>
                <a:ea typeface="Arial"/>
                <a:cs typeface="Arial"/>
                <a:sym typeface="Arial"/>
              </a:rPr>
              <a:t> </a:t>
            </a:r>
            <a:r>
              <a:rPr lang="en-US" sz="2800" dirty="0" err="1" smtClean="0">
                <a:latin typeface="Arial"/>
                <a:ea typeface="Arial"/>
                <a:cs typeface="Arial"/>
                <a:sym typeface="Arial"/>
              </a:rPr>
              <a:t>lượng</a:t>
            </a:r>
            <a:endParaRPr sz="2800" dirty="0">
              <a:latin typeface="Arial"/>
              <a:ea typeface="Arial"/>
              <a:cs typeface="Arial"/>
              <a:sym typeface="Arial"/>
            </a:endParaRPr>
          </a:p>
        </p:txBody>
      </p:sp>
      <p:sp>
        <p:nvSpPr>
          <p:cNvPr id="7" name="Google Shape;572;p59"/>
          <p:cNvSpPr txBox="1"/>
          <p:nvPr/>
        </p:nvSpPr>
        <p:spPr>
          <a:xfrm>
            <a:off x="471927" y="1255842"/>
            <a:ext cx="8356763"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smtClean="0">
                <a:solidFill>
                  <a:schemeClr val="lt1"/>
                </a:solidFill>
                <a:latin typeface="Arial"/>
                <a:ea typeface="Arial"/>
                <a:cs typeface="Arial"/>
                <a:sym typeface="Arial"/>
              </a:rPr>
              <a:t>Tiên</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lượng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ung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thư</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dạ</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dày</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phụ</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thuộc</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vào</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các</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yếu</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tố</a:t>
            </a:r>
            <a:r>
              <a:rPr lang="en-US" sz="1400" b="0" i="0" u="none" strike="noStrike" cap="none" dirty="0" smtClean="0">
                <a:solidFill>
                  <a:schemeClr val="lt1"/>
                </a:solidFill>
                <a:latin typeface="Arial"/>
                <a:ea typeface="Arial"/>
                <a:cs typeface="Arial"/>
                <a:sym typeface="Arial"/>
              </a:rPr>
              <a:t>:</a:t>
            </a:r>
            <a:br>
              <a:rPr lang="en-US" sz="1400" b="0" i="0" u="none" strike="noStrike" cap="none" dirty="0" smtClean="0">
                <a:solidFill>
                  <a:schemeClr val="lt1"/>
                </a:solidFill>
                <a:latin typeface="Arial"/>
                <a:ea typeface="Arial"/>
                <a:cs typeface="Arial"/>
                <a:sym typeface="Arial"/>
              </a:rPr>
            </a:b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Độ</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xâm</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lấn</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của</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thương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tổn</a:t>
            </a:r>
            <a:r>
              <a:rPr lang="en-US" sz="1400" b="0" i="0" u="none" strike="noStrike" cap="none" dirty="0" smtClean="0">
                <a:solidFill>
                  <a:schemeClr val="lt1"/>
                </a:solidFill>
                <a:latin typeface="Arial"/>
                <a:ea typeface="Arial"/>
                <a:cs typeface="Arial"/>
                <a:sym typeface="Arial"/>
              </a:rPr>
              <a:t/>
            </a:r>
            <a:br>
              <a:rPr lang="en-US" sz="1400" b="0" i="0" u="none" strike="noStrike" cap="none" dirty="0" smtClean="0">
                <a:solidFill>
                  <a:schemeClr val="lt1"/>
                </a:solidFill>
                <a:latin typeface="Arial"/>
                <a:ea typeface="Arial"/>
                <a:cs typeface="Arial"/>
                <a:sym typeface="Arial"/>
              </a:rPr>
            </a:b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Đặc</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điểm</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mô</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bệnh</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học</a:t>
            </a:r>
            <a:r>
              <a:rPr lang="en-US" sz="1400" b="0" i="0" u="none" strike="noStrike" cap="none" dirty="0" smtClean="0">
                <a:solidFill>
                  <a:schemeClr val="lt1"/>
                </a:solidFill>
                <a:latin typeface="Arial"/>
                <a:ea typeface="Arial"/>
                <a:cs typeface="Arial"/>
                <a:sym typeface="Arial"/>
              </a:rPr>
              <a:t/>
            </a:r>
            <a:br>
              <a:rPr lang="en-US" sz="1400" b="0" i="0" u="none" strike="noStrike" cap="none" dirty="0" smtClean="0">
                <a:solidFill>
                  <a:schemeClr val="lt1"/>
                </a:solidFill>
                <a:latin typeface="Arial"/>
                <a:ea typeface="Arial"/>
                <a:cs typeface="Arial"/>
                <a:sym typeface="Arial"/>
              </a:rPr>
            </a:b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Vị</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trí</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thương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tổn</a:t>
            </a:r>
            <a:r>
              <a:rPr lang="en-US" sz="1400" b="0" i="0" u="none" strike="noStrike" cap="none" dirty="0" smtClean="0">
                <a:solidFill>
                  <a:schemeClr val="lt1"/>
                </a:solidFill>
                <a:latin typeface="Arial"/>
                <a:ea typeface="Arial"/>
                <a:cs typeface="Arial"/>
                <a:sym typeface="Arial"/>
              </a:rPr>
              <a:t/>
            </a:r>
            <a:br>
              <a:rPr lang="en-US" sz="1400" b="0" i="0" u="none" strike="noStrike" cap="none" dirty="0" smtClean="0">
                <a:solidFill>
                  <a:schemeClr val="lt1"/>
                </a:solidFill>
                <a:latin typeface="Arial"/>
                <a:ea typeface="Arial"/>
                <a:cs typeface="Arial"/>
                <a:sym typeface="Arial"/>
              </a:rPr>
            </a:b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Số</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hạch</a:t>
            </a:r>
            <a:r>
              <a:rPr lang="en-US" sz="1400" b="0" i="0" u="none" strike="noStrike" cap="none" dirty="0" smtClean="0">
                <a:solidFill>
                  <a:schemeClr val="lt1"/>
                </a:solidFill>
                <a:latin typeface="Arial"/>
                <a:ea typeface="Arial"/>
                <a:cs typeface="Arial"/>
                <a:sym typeface="Arial"/>
              </a:rPr>
              <a:t> di </a:t>
            </a:r>
            <a:r>
              <a:rPr lang="en-US" sz="1400" b="0" i="0" u="none" strike="noStrike" cap="none" dirty="0" err="1" smtClean="0">
                <a:solidFill>
                  <a:schemeClr val="lt1"/>
                </a:solidFill>
                <a:latin typeface="Arial"/>
                <a:ea typeface="Arial"/>
                <a:cs typeface="Arial"/>
                <a:sym typeface="Arial"/>
              </a:rPr>
              <a:t>căn</a:t>
            </a:r>
            <a:r>
              <a:rPr lang="en-US" sz="1400" b="0" i="0" u="none" strike="noStrike" cap="none" dirty="0" smtClean="0">
                <a:solidFill>
                  <a:schemeClr val="lt1"/>
                </a:solidFill>
                <a:latin typeface="Arial"/>
                <a:ea typeface="Arial"/>
                <a:cs typeface="Arial"/>
                <a:sym typeface="Arial"/>
              </a:rPr>
              <a:t/>
            </a:r>
            <a:br>
              <a:rPr lang="en-US" sz="1400" b="0" i="0" u="none" strike="noStrike" cap="none" dirty="0" smtClean="0">
                <a:solidFill>
                  <a:schemeClr val="lt1"/>
                </a:solidFill>
                <a:latin typeface="Arial"/>
                <a:ea typeface="Arial"/>
                <a:cs typeface="Arial"/>
                <a:sym typeface="Arial"/>
              </a:rPr>
            </a:b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Biến</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chứng</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sau</a:t>
            </a:r>
            <a:r>
              <a:rPr lang="en-US" sz="1400" b="0" i="0" u="none" strike="noStrike" cap="none" dirty="0" smtClean="0">
                <a:solidFill>
                  <a:schemeClr val="lt1"/>
                </a:solidFill>
                <a:latin typeface="Arial"/>
                <a:ea typeface="Arial"/>
                <a:cs typeface="Arial"/>
                <a:sym typeface="Arial"/>
              </a:rPr>
              <a:t> </a:t>
            </a:r>
            <a:r>
              <a:rPr lang="en-US" sz="1400" b="0" i="0" u="none" strike="noStrike" cap="none" dirty="0" err="1" smtClean="0">
                <a:solidFill>
                  <a:schemeClr val="lt1"/>
                </a:solidFill>
                <a:latin typeface="Arial"/>
                <a:ea typeface="Arial"/>
                <a:cs typeface="Arial"/>
                <a:sym typeface="Arial"/>
              </a:rPr>
              <a:t>mổ</a:t>
            </a:r>
            <a:endParaRPr sz="1400" b="0" i="0" u="none" strike="noStrike" cap="none" dirty="0">
              <a:solidFill>
                <a:schemeClr val="lt1"/>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828425" y="2640796"/>
            <a:ext cx="7643765" cy="2088132"/>
          </a:xfrm>
          <a:prstGeom prst="rect">
            <a:avLst/>
          </a:prstGeom>
        </p:spPr>
      </p:pic>
      <p:sp>
        <p:nvSpPr>
          <p:cNvPr id="8" name="Google Shape;545;p56"/>
          <p:cNvSpPr txBox="1"/>
          <p:nvPr/>
        </p:nvSpPr>
        <p:spPr>
          <a:xfrm>
            <a:off x="-1" y="4835723"/>
            <a:ext cx="6180083" cy="338514"/>
          </a:xfrm>
          <a:prstGeom prst="rect">
            <a:avLst/>
          </a:prstGeom>
          <a:noFill/>
          <a:ln>
            <a:noFill/>
          </a:ln>
        </p:spPr>
        <p:txBody>
          <a:bodyPr spcFirstLastPara="1" wrap="square" lIns="91425" tIns="45700" rIns="91425" bIns="45700" anchor="t" anchorCtr="0">
            <a:spAutoFit/>
          </a:bodyPr>
          <a:lstStyle/>
          <a:p>
            <a:pPr lvl="0"/>
            <a:r>
              <a:rPr lang="en-US" sz="800" dirty="0" err="1">
                <a:solidFill>
                  <a:schemeClr val="bg1"/>
                </a:solidFill>
              </a:rPr>
              <a:t>Yaprak</a:t>
            </a:r>
            <a:r>
              <a:rPr lang="en-US" sz="800" dirty="0">
                <a:solidFill>
                  <a:schemeClr val="bg1"/>
                </a:solidFill>
              </a:rPr>
              <a:t> G, </a:t>
            </a:r>
            <a:r>
              <a:rPr lang="en-US" sz="800" dirty="0" err="1">
                <a:solidFill>
                  <a:schemeClr val="bg1"/>
                </a:solidFill>
              </a:rPr>
              <a:t>Tataroglu</a:t>
            </a:r>
            <a:r>
              <a:rPr lang="en-US" sz="800" dirty="0">
                <a:solidFill>
                  <a:schemeClr val="bg1"/>
                </a:solidFill>
              </a:rPr>
              <a:t> D, </a:t>
            </a:r>
            <a:r>
              <a:rPr lang="en-US" sz="800" dirty="0" err="1">
                <a:solidFill>
                  <a:schemeClr val="bg1"/>
                </a:solidFill>
              </a:rPr>
              <a:t>Dogan</a:t>
            </a:r>
            <a:r>
              <a:rPr lang="en-US" sz="800" dirty="0">
                <a:solidFill>
                  <a:schemeClr val="bg1"/>
                </a:solidFill>
              </a:rPr>
              <a:t> B, </a:t>
            </a:r>
            <a:r>
              <a:rPr lang="en-US" sz="800" dirty="0" err="1">
                <a:solidFill>
                  <a:schemeClr val="bg1"/>
                </a:solidFill>
              </a:rPr>
              <a:t>Pekyurek</a:t>
            </a:r>
            <a:r>
              <a:rPr lang="en-US" sz="800" dirty="0">
                <a:solidFill>
                  <a:schemeClr val="bg1"/>
                </a:solidFill>
              </a:rPr>
              <a:t> M. Prognostic factors for survival in patients with gastric cancer: Single-</a:t>
            </a:r>
            <a:r>
              <a:rPr lang="en-US" sz="800" dirty="0" err="1">
                <a:solidFill>
                  <a:schemeClr val="bg1"/>
                </a:solidFill>
              </a:rPr>
              <a:t>centre</a:t>
            </a:r>
            <a:r>
              <a:rPr lang="en-US" sz="800" dirty="0">
                <a:solidFill>
                  <a:schemeClr val="bg1"/>
                </a:solidFill>
              </a:rPr>
              <a:t> experience. North </a:t>
            </a:r>
            <a:r>
              <a:rPr lang="en-US" sz="800" dirty="0" err="1">
                <a:solidFill>
                  <a:schemeClr val="bg1"/>
                </a:solidFill>
              </a:rPr>
              <a:t>Clin</a:t>
            </a:r>
            <a:r>
              <a:rPr lang="en-US" sz="800" dirty="0">
                <a:solidFill>
                  <a:schemeClr val="bg1"/>
                </a:solidFill>
              </a:rPr>
              <a:t> </a:t>
            </a:r>
            <a:r>
              <a:rPr lang="en-US" sz="800" dirty="0" err="1">
                <a:solidFill>
                  <a:schemeClr val="bg1"/>
                </a:solidFill>
              </a:rPr>
              <a:t>Istanb</a:t>
            </a:r>
            <a:r>
              <a:rPr lang="en-US" sz="800" dirty="0">
                <a:solidFill>
                  <a:schemeClr val="bg1"/>
                </a:solidFill>
              </a:rPr>
              <a:t>. 2019 Dec 5;7(2):146-152. </a:t>
            </a:r>
            <a:r>
              <a:rPr lang="en-US" sz="800" dirty="0" err="1">
                <a:solidFill>
                  <a:schemeClr val="bg1"/>
                </a:solidFill>
              </a:rPr>
              <a:t>doi</a:t>
            </a:r>
            <a:r>
              <a:rPr lang="en-US" sz="800" dirty="0">
                <a:solidFill>
                  <a:schemeClr val="bg1"/>
                </a:solidFill>
              </a:rPr>
              <a:t>: 10.14744/nci.2019.73549. PMID: 32259036; PMCID: PMC7117626.</a:t>
            </a:r>
            <a:endParaRPr sz="800" dirty="0">
              <a:solidFill>
                <a:schemeClr val="bg1"/>
              </a:solidFill>
            </a:endParaRPr>
          </a:p>
        </p:txBody>
      </p:sp>
    </p:spTree>
    <p:extLst>
      <p:ext uri="{BB962C8B-B14F-4D97-AF65-F5344CB8AC3E}">
        <p14:creationId xmlns:p14="http://schemas.microsoft.com/office/powerpoint/2010/main" val="37256580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
          <p:cNvSpPr txBox="1">
            <a:spLocks noGrp="1"/>
          </p:cNvSpPr>
          <p:nvPr>
            <p:ph type="ctrTitle"/>
          </p:nvPr>
        </p:nvSpPr>
        <p:spPr>
          <a:xfrm>
            <a:off x="4140880" y="1832472"/>
            <a:ext cx="4673935" cy="147855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5200"/>
              <a:buNone/>
            </a:pPr>
            <a:r>
              <a:rPr lang="en-US" sz="4400" dirty="0" err="1" smtClean="0">
                <a:latin typeface="Arial"/>
                <a:ea typeface="Arial"/>
                <a:cs typeface="Arial"/>
                <a:sym typeface="Arial"/>
              </a:rPr>
              <a:t>Bệnh</a:t>
            </a:r>
            <a:r>
              <a:rPr lang="en-US" sz="4400" dirty="0" smtClean="0">
                <a:latin typeface="Arial"/>
                <a:ea typeface="Arial"/>
                <a:cs typeface="Arial"/>
                <a:sym typeface="Arial"/>
              </a:rPr>
              <a:t> </a:t>
            </a:r>
            <a:r>
              <a:rPr lang="en-US" sz="4400" dirty="0" err="1" smtClean="0">
                <a:latin typeface="Arial"/>
                <a:ea typeface="Arial"/>
                <a:cs typeface="Arial"/>
                <a:sym typeface="Arial"/>
              </a:rPr>
              <a:t>án</a:t>
            </a:r>
            <a:r>
              <a:rPr lang="en-US" sz="4400" dirty="0" smtClean="0">
                <a:latin typeface="Arial"/>
                <a:ea typeface="Arial"/>
                <a:cs typeface="Arial"/>
                <a:sym typeface="Arial"/>
              </a:rPr>
              <a:t> </a:t>
            </a:r>
            <a:r>
              <a:rPr lang="en-US" sz="4400" dirty="0" err="1" smtClean="0">
                <a:latin typeface="Arial"/>
                <a:ea typeface="Arial"/>
                <a:cs typeface="Arial"/>
                <a:sym typeface="Arial"/>
              </a:rPr>
              <a:t>ung</a:t>
            </a:r>
            <a:r>
              <a:rPr lang="en-US" sz="4400" dirty="0" smtClean="0">
                <a:latin typeface="Arial"/>
                <a:ea typeface="Arial"/>
                <a:cs typeface="Arial"/>
                <a:sym typeface="Arial"/>
              </a:rPr>
              <a:t> </a:t>
            </a:r>
            <a:r>
              <a:rPr lang="en-US" sz="4400" dirty="0" err="1" smtClean="0">
                <a:latin typeface="Arial"/>
                <a:ea typeface="Arial"/>
                <a:cs typeface="Arial"/>
                <a:sym typeface="Arial"/>
              </a:rPr>
              <a:t>thư</a:t>
            </a:r>
            <a:r>
              <a:rPr lang="en-US" sz="4400" dirty="0" smtClean="0">
                <a:latin typeface="Arial"/>
                <a:ea typeface="Arial"/>
                <a:cs typeface="Arial"/>
                <a:sym typeface="Arial"/>
              </a:rPr>
              <a:t> </a:t>
            </a:r>
            <a:r>
              <a:rPr lang="en-US" sz="4400" dirty="0" err="1" smtClean="0">
                <a:latin typeface="Arial"/>
                <a:ea typeface="Arial"/>
                <a:cs typeface="Arial"/>
                <a:sym typeface="Arial"/>
              </a:rPr>
              <a:t>dạ</a:t>
            </a:r>
            <a:r>
              <a:rPr lang="en-US" sz="4400" dirty="0" smtClean="0">
                <a:latin typeface="Arial"/>
                <a:ea typeface="Arial"/>
                <a:cs typeface="Arial"/>
                <a:sym typeface="Arial"/>
              </a:rPr>
              <a:t> </a:t>
            </a:r>
            <a:r>
              <a:rPr lang="en-US" sz="4400" dirty="0" err="1" smtClean="0">
                <a:latin typeface="Arial"/>
                <a:ea typeface="Arial"/>
                <a:cs typeface="Arial"/>
                <a:sym typeface="Arial"/>
              </a:rPr>
              <a:t>dày</a:t>
            </a:r>
            <a:endParaRPr sz="4400" dirty="0">
              <a:latin typeface="Arial"/>
              <a:ea typeface="Arial"/>
              <a:cs typeface="Arial"/>
              <a:sym typeface="Arial"/>
            </a:endParaRPr>
          </a:p>
        </p:txBody>
      </p:sp>
      <p:pic>
        <p:nvPicPr>
          <p:cNvPr id="106" name="Google Shape;106;p1" descr="Ảnh có chứa động vật không xương sống&#10;&#10;Mô tả được tạo tự động"/>
          <p:cNvPicPr preferRelativeResize="0"/>
          <p:nvPr/>
        </p:nvPicPr>
        <p:blipFill rotWithShape="1">
          <a:blip r:embed="rId3">
            <a:alphaModFix/>
          </a:blip>
          <a:srcRect l="29419" r="4584"/>
          <a:stretch/>
        </p:blipFill>
        <p:spPr>
          <a:xfrm>
            <a:off x="8578" y="0"/>
            <a:ext cx="3922674" cy="5143500"/>
          </a:xfrm>
          <a:custGeom>
            <a:avLst/>
            <a:gdLst/>
            <a:ahLst/>
            <a:cxnLst/>
            <a:rect l="l" t="t" r="r" b="b"/>
            <a:pathLst>
              <a:path w="6095695" h="6857997" extrusionOk="0">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ln>
            <a:noFill/>
          </a:ln>
        </p:spPr>
      </p:pic>
    </p:spTree>
    <p:extLst>
      <p:ext uri="{BB962C8B-B14F-4D97-AF65-F5344CB8AC3E}">
        <p14:creationId xmlns:p14="http://schemas.microsoft.com/office/powerpoint/2010/main" val="1422407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7"/>
          <p:cNvPicPr preferRelativeResize="0"/>
          <p:nvPr/>
        </p:nvPicPr>
        <p:blipFill rotWithShape="1">
          <a:blip r:embed="rId3">
            <a:alphaModFix/>
          </a:blip>
          <a:srcRect/>
          <a:stretch/>
        </p:blipFill>
        <p:spPr>
          <a:xfrm>
            <a:off x="867507" y="428625"/>
            <a:ext cx="7619999" cy="4286250"/>
          </a:xfrm>
          <a:prstGeom prst="rect">
            <a:avLst/>
          </a:prstGeom>
          <a:noFill/>
          <a:ln>
            <a:noFill/>
          </a:ln>
        </p:spPr>
      </p:pic>
      <p:sp>
        <p:nvSpPr>
          <p:cNvPr id="171" name="Google Shape;171;p7"/>
          <p:cNvSpPr txBox="1"/>
          <p:nvPr/>
        </p:nvSpPr>
        <p:spPr>
          <a:xfrm>
            <a:off x="0" y="4774168"/>
            <a:ext cx="21771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GLOBCAN 2020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0" y="539500"/>
            <a:ext cx="9144000" cy="616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1800"/>
              </a:spcBef>
              <a:spcAft>
                <a:spcPts val="0"/>
              </a:spcAft>
              <a:buSzPts val="3700"/>
              <a:buNone/>
            </a:pPr>
            <a:r>
              <a:rPr lang="en-US" sz="2800" b="1" cap="none">
                <a:latin typeface="Arial"/>
                <a:ea typeface="Arial"/>
                <a:cs typeface="Arial"/>
                <a:sym typeface="Arial"/>
              </a:rPr>
              <a:t>Thống kê GLOCOBAN 2020 tại Việt Nam</a:t>
            </a:r>
            <a:endParaRPr sz="2800"/>
          </a:p>
        </p:txBody>
      </p:sp>
      <p:sp>
        <p:nvSpPr>
          <p:cNvPr id="177" name="Google Shape;177;p8"/>
          <p:cNvSpPr txBox="1"/>
          <p:nvPr/>
        </p:nvSpPr>
        <p:spPr>
          <a:xfrm>
            <a:off x="0" y="4774168"/>
            <a:ext cx="21771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Source: GLOBCAN 2020</a:t>
            </a:r>
            <a:endParaRPr/>
          </a:p>
        </p:txBody>
      </p:sp>
      <p:pic>
        <p:nvPicPr>
          <p:cNvPr id="178" name="Google Shape;178;p8"/>
          <p:cNvPicPr preferRelativeResize="0"/>
          <p:nvPr/>
        </p:nvPicPr>
        <p:blipFill rotWithShape="1">
          <a:blip r:embed="rId3">
            <a:alphaModFix/>
          </a:blip>
          <a:srcRect/>
          <a:stretch/>
        </p:blipFill>
        <p:spPr>
          <a:xfrm>
            <a:off x="867508" y="1476195"/>
            <a:ext cx="7748954" cy="29777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
          <p:cNvSpPr/>
          <p:nvPr/>
        </p:nvSpPr>
        <p:spPr>
          <a:xfrm>
            <a:off x="2930769" y="2757840"/>
            <a:ext cx="5791206" cy="383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9"/>
          <p:cNvSpPr txBox="1">
            <a:spLocks noGrp="1"/>
          </p:cNvSpPr>
          <p:nvPr>
            <p:ph type="title"/>
          </p:nvPr>
        </p:nvSpPr>
        <p:spPr>
          <a:xfrm>
            <a:off x="3001107" y="1803725"/>
            <a:ext cx="5791206" cy="841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US" sz="6000">
                <a:latin typeface="Arial"/>
                <a:ea typeface="Arial"/>
                <a:cs typeface="Arial"/>
                <a:sym typeface="Arial"/>
              </a:rPr>
              <a:t>Yếu tố nguy cơ</a:t>
            </a:r>
            <a:endParaRPr sz="6000">
              <a:latin typeface="Arial"/>
              <a:ea typeface="Arial"/>
              <a:cs typeface="Arial"/>
              <a:sym typeface="Arial"/>
            </a:endParaRPr>
          </a:p>
        </p:txBody>
      </p:sp>
      <p:sp>
        <p:nvSpPr>
          <p:cNvPr id="185" name="Google Shape;185;p9"/>
          <p:cNvSpPr txBox="1">
            <a:spLocks noGrp="1"/>
          </p:cNvSpPr>
          <p:nvPr>
            <p:ph type="title" idx="2"/>
          </p:nvPr>
        </p:nvSpPr>
        <p:spPr>
          <a:xfrm>
            <a:off x="1219200" y="1803725"/>
            <a:ext cx="1738500" cy="143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2000"/>
              <a:buNone/>
            </a:pPr>
            <a:r>
              <a:rPr lang="en-US">
                <a:latin typeface="Arial"/>
                <a:ea typeface="Arial"/>
                <a:cs typeface="Arial"/>
                <a:sym typeface="Arial"/>
              </a:rPr>
              <a:t>1</a:t>
            </a:r>
            <a:endParaRPr>
              <a:latin typeface="Arial"/>
              <a:ea typeface="Arial"/>
              <a:cs typeface="Arial"/>
              <a:sym typeface="Arial"/>
            </a:endParaRPr>
          </a:p>
        </p:txBody>
      </p:sp>
      <p:sp>
        <p:nvSpPr>
          <p:cNvPr id="186" name="Google Shape;186;p9"/>
          <p:cNvSpPr/>
          <p:nvPr/>
        </p:nvSpPr>
        <p:spPr>
          <a:xfrm>
            <a:off x="1195754" y="1803725"/>
            <a:ext cx="1735015" cy="1431300"/>
          </a:xfrm>
          <a:prstGeom prst="ellipse">
            <a:avLst/>
          </a:prstGeom>
          <a:solidFill>
            <a:schemeClr val="accent1"/>
          </a:solidFill>
          <a:ln w="25400" cap="flat" cmpd="sng">
            <a:solidFill>
              <a:srgbClr val="0202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000" b="0" i="0" u="none" strike="noStrike" cap="none">
                <a:solidFill>
                  <a:schemeClr val="lt1"/>
                </a:solidFill>
                <a:latin typeface="Arial"/>
                <a:ea typeface="Arial"/>
                <a:cs typeface="Arial"/>
                <a:sym typeface="Arial"/>
              </a:rPr>
              <a:t>2</a:t>
            </a:r>
            <a:endParaRPr sz="60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tomach Bacterial Infection Disease by Slidesgo">
  <a:themeElements>
    <a:clrScheme name="Simple Light">
      <a:dk1>
        <a:srgbClr val="000000"/>
      </a:dk1>
      <a:lt1>
        <a:srgbClr val="FFFFFF"/>
      </a:lt1>
      <a:dk2>
        <a:srgbClr val="2D4B9B"/>
      </a:dk2>
      <a:lt2>
        <a:srgbClr val="EEEEEE"/>
      </a:lt2>
      <a:accent1>
        <a:srgbClr val="03045E"/>
      </a:accent1>
      <a:accent2>
        <a:srgbClr val="4E72BE"/>
      </a:accent2>
      <a:accent3>
        <a:srgbClr val="00B4D8"/>
      </a:accent3>
      <a:accent4>
        <a:srgbClr val="90E0EF"/>
      </a:accent4>
      <a:accent5>
        <a:srgbClr val="CAF0F8"/>
      </a:accent5>
      <a:accent6>
        <a:srgbClr val="CF1111"/>
      </a:accent6>
      <a:hlink>
        <a:srgbClr val="CAF0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2416</Words>
  <Application>Microsoft Office PowerPoint</Application>
  <PresentationFormat>On-screen Show (16:9)</PresentationFormat>
  <Paragraphs>343</Paragraphs>
  <Slides>65</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Times New Roman</vt:lpstr>
      <vt:lpstr>Viga</vt:lpstr>
      <vt:lpstr>Roboto</vt:lpstr>
      <vt:lpstr>Wingdings</vt:lpstr>
      <vt:lpstr>Georgia</vt:lpstr>
      <vt:lpstr>Kumbh Sans</vt:lpstr>
      <vt:lpstr>Stomach Bacterial Infection Disease by Slidesgo</vt:lpstr>
      <vt:lpstr>Ung thư dạ dày</vt:lpstr>
      <vt:lpstr>Nội dung</vt:lpstr>
      <vt:lpstr>Dịch tễ</vt:lpstr>
      <vt:lpstr>Tỉ lệ ung thư dạ dày trên thế giới năm 2020</vt:lpstr>
      <vt:lpstr>Tỉ lệ  nam:nữ = 2-3:1</vt:lpstr>
      <vt:lpstr>Tại Việt Nam</vt:lpstr>
      <vt:lpstr>PowerPoint Presentation</vt:lpstr>
      <vt:lpstr>Thống kê GLOCOBAN 2020 tại Việt Nam</vt:lpstr>
      <vt:lpstr>Yếu tố nguy cơ</vt:lpstr>
      <vt:lpstr>PowerPoint Presentation</vt:lpstr>
      <vt:lpstr>Giải phẫu</vt:lpstr>
      <vt:lpstr>Các phần của dạ dày và liên quan với các tạng xung quanh</vt:lpstr>
      <vt:lpstr>Động mạch dạ dày </vt:lpstr>
      <vt:lpstr>Tĩnh mạch dạ dày </vt:lpstr>
      <vt:lpstr>Mạch và hạch  bạch huyết dạ dày </vt:lpstr>
      <vt:lpstr>Phân loại ung thư vùng tâm vị theo Siewert</vt:lpstr>
      <vt:lpstr>Hạch vùng trong ung thư dạ dày</vt:lpstr>
      <vt:lpstr>PowerPoint Presentation</vt:lpstr>
      <vt:lpstr>PowerPoint Presentation</vt:lpstr>
      <vt:lpstr>Giải phẫu bệnh</vt:lpstr>
      <vt:lpstr>Giải phẫu bệnh đại thể Phân loại của Hội (Nghiên cứu) Ung thư Dạ dày Nhật Bản (JGCA) 2011</vt:lpstr>
      <vt:lpstr>Giải phẫu bệnh đại thể Phân loại của Hội (Nghiên cứu) Ung thư Dạ dày Nhật Bản (JGCA) 2011</vt:lpstr>
      <vt:lpstr>Giải phẫu bệnh vi thể Phân loại theo Lauren 1965</vt:lpstr>
      <vt:lpstr>PowerPoint Presentation</vt:lpstr>
      <vt:lpstr>Giải phẫu bệnh đại thể Phân loại của Hội (Nghiên cứu) Ung thư Dạ dày Nhật Bản (JGCA) 2011</vt:lpstr>
      <vt:lpstr>Triệu chứng lâm sàng</vt:lpstr>
      <vt:lpstr>Giai đoạn sớm</vt:lpstr>
      <vt:lpstr>Giai đoạn muộn</vt:lpstr>
      <vt:lpstr>Triệu chứng thực thể</vt:lpstr>
      <vt:lpstr>PowerPoint Presentation</vt:lpstr>
      <vt:lpstr>PowerPoint Presentation</vt:lpstr>
      <vt:lpstr>PowerPoint Presentation</vt:lpstr>
      <vt:lpstr>Cận lâm sàng</vt:lpstr>
      <vt:lpstr>1. Nội soi thực quản – dạ dày – tá tràng</vt:lpstr>
      <vt:lpstr>2. CT-scan</vt:lpstr>
      <vt:lpstr>3. MRI</vt:lpstr>
      <vt:lpstr>4. PET/CT</vt:lpstr>
      <vt:lpstr>5. Dấu ấn sinh học</vt:lpstr>
      <vt:lpstr>Đánh giá giai đoạn</vt:lpstr>
      <vt:lpstr>PowerPoint Presentation</vt:lpstr>
      <vt:lpstr>PowerPoint Presentation</vt:lpstr>
      <vt:lpstr>PowerPoint Presentation</vt:lpstr>
      <vt:lpstr>PowerPoint Presentation</vt:lpstr>
      <vt:lpstr>Điều trị - Tiên lượng</vt:lpstr>
      <vt:lpstr>Nguyên tắc điều trị</vt:lpstr>
      <vt:lpstr>Phác đồ điều trị ung thư dạ dày</vt:lpstr>
      <vt:lpstr>PowerPoint Presentation</vt:lpstr>
      <vt:lpstr>Các phương pháp mổ nội soi</vt:lpstr>
      <vt:lpstr>Chỉ định mổ nội soi</vt:lpstr>
      <vt:lpstr>PowerPoint Presentation</vt:lpstr>
      <vt:lpstr>Điều trị sau mổ nội soi</vt:lpstr>
      <vt:lpstr>Nguyên tắc phẫu thuật điều trị ung thư dạ dày</vt:lpstr>
      <vt:lpstr>Phẫu thuật triệt căn</vt:lpstr>
      <vt:lpstr>Phẫu thuật không triệt căn</vt:lpstr>
      <vt:lpstr>Bờ cắt – Diện cắt</vt:lpstr>
      <vt:lpstr>Các phương pháp cắt dạ dày</vt:lpstr>
      <vt:lpstr>Các phương pháp cắt dạ dày</vt:lpstr>
      <vt:lpstr>Các phương pháp cắt dạ dày</vt:lpstr>
      <vt:lpstr>Các mức độ nạo hạch trong ung thư dạ dày</vt:lpstr>
      <vt:lpstr>Các mức độ nạo hạch trong ung thư dạ dày</vt:lpstr>
      <vt:lpstr>Hóa trị tân hỗ trợ (NAC)</vt:lpstr>
      <vt:lpstr>Hóa trị hỗ trợ</vt:lpstr>
      <vt:lpstr>Hóa trị hỗ trợ</vt:lpstr>
      <vt:lpstr>Tiên lượng</vt:lpstr>
      <vt:lpstr>Bệnh án ung thư dạ dày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Ung thư dạ dày</dc:title>
  <cp:lastModifiedBy>NGOAI 3</cp:lastModifiedBy>
  <cp:revision>7</cp:revision>
  <dcterms:modified xsi:type="dcterms:W3CDTF">2023-03-05T13:59:46Z</dcterms:modified>
</cp:coreProperties>
</file>